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  <p:sldMasterId id="2147483672" r:id="rId6"/>
  </p:sldMasterIdLst>
  <p:sldIdLst>
    <p:sldId id="376" r:id="rId7"/>
    <p:sldId id="330" r:id="rId8"/>
    <p:sldId id="377" r:id="rId9"/>
    <p:sldId id="374" r:id="rId10"/>
    <p:sldId id="337" r:id="rId11"/>
    <p:sldId id="373" r:id="rId12"/>
    <p:sldId id="375" r:id="rId13"/>
    <p:sldId id="367" r:id="rId14"/>
    <p:sldId id="369" r:id="rId15"/>
    <p:sldId id="366" r:id="rId16"/>
    <p:sldId id="336" r:id="rId17"/>
    <p:sldId id="356" r:id="rId18"/>
    <p:sldId id="371" r:id="rId19"/>
    <p:sldId id="378" r:id="rId20"/>
    <p:sldId id="270" r:id="rId21"/>
    <p:sldId id="271" r:id="rId22"/>
    <p:sldId id="273" r:id="rId23"/>
    <p:sldId id="263" r:id="rId24"/>
    <p:sldId id="274" r:id="rId25"/>
    <p:sldId id="265" r:id="rId26"/>
    <p:sldId id="266" r:id="rId27"/>
    <p:sldId id="279" r:id="rId28"/>
    <p:sldId id="268" r:id="rId29"/>
    <p:sldId id="269" r:id="rId30"/>
    <p:sldId id="278" r:id="rId31"/>
    <p:sldId id="379" r:id="rId32"/>
    <p:sldId id="380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2756"/>
    <a:srgbClr val="FFFF00"/>
    <a:srgbClr val="00EAAE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/>
    <p:restoredTop sz="94598"/>
  </p:normalViewPr>
  <p:slideViewPr>
    <p:cSldViewPr snapToGrid="0">
      <p:cViewPr varScale="1">
        <p:scale>
          <a:sx n="94" d="100"/>
          <a:sy n="9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nchestergrowthcouk.sharepoint.com/sites/GMBS/Shared%20Documents/Business_Intelligence/05_SITREP/03_Glossy/09_September/86_September_%20DataInfoGraphic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nchestergrowthcouk.sharepoint.com/sites/GMBS/Shared%20Documents/Business_Intelligence/05_SITREP/03_Glossy/09_September/86_September_%20DataInfoGraphic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nchestergrowthcouk.sharepoint.com/sites/GMBS/Shared%20Documents/Business_Intelligence/05_SITREP/03_Glossy/09_September/86_September_%20DataInfoGraphic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[86_September_ DataInfoGraphic_2025.xlsx]Sheet1!PivotTable2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en-US" sz="1600"/>
              <a:t>Main Impacts of Current Economic Climate</a:t>
            </a:r>
          </a:p>
        </c:rich>
      </c:tx>
      <c:layout>
        <c:manualLayout>
          <c:xMode val="edge"/>
          <c:yMode val="edge"/>
          <c:x val="0.19099885577271775"/>
          <c:y val="5.6301657246530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baseline="0">
              <a:solidFill>
                <a:schemeClr val="bg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0B0F0"/>
          </a:solidFill>
          <a:ln>
            <a:solidFill>
              <a:srgbClr val="0070C0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2"/>
        <c:spPr>
          <a:solidFill>
            <a:srgbClr val="00B0F0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Sheet1!$O$21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300" b="1" i="0" u="none" strike="noStrike" kern="1200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Sheet1!$N$22:$N$28</c:f>
              <c:strCache>
                <c:ptCount val="6"/>
                <c:pt idx="0">
                  <c:v>Rising costs</c:v>
                </c:pt>
                <c:pt idx="1">
                  <c:v>Increased sales</c:v>
                </c:pt>
                <c:pt idx="2">
                  <c:v>Cashflow Issues</c:v>
                </c:pt>
                <c:pt idx="3">
                  <c:v>Other Impact (Pos. or Neg.)</c:v>
                </c:pt>
                <c:pt idx="4">
                  <c:v>Decreased sales</c:v>
                </c:pt>
                <c:pt idx="5">
                  <c:v>Supply chain minor issue</c:v>
                </c:pt>
              </c:strCache>
            </c:strRef>
          </c:cat>
          <c:val>
            <c:numRef>
              <c:f>Sheet1!$O$22:$O$28</c:f>
              <c:numCache>
                <c:formatCode>0%</c:formatCode>
                <c:ptCount val="6"/>
                <c:pt idx="0">
                  <c:v>0.26900000000000002</c:v>
                </c:pt>
                <c:pt idx="1">
                  <c:v>0.16300000000000001</c:v>
                </c:pt>
                <c:pt idx="2">
                  <c:v>0.11799999999999999</c:v>
                </c:pt>
                <c:pt idx="3">
                  <c:v>0.113</c:v>
                </c:pt>
                <c:pt idx="4">
                  <c:v>9.9000000000000005E-2</c:v>
                </c:pt>
                <c:pt idx="5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4-5B4F-BE8C-DD1F204E03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8243407"/>
        <c:axId val="808243823"/>
      </c:barChart>
      <c:catAx>
        <c:axId val="80824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8243823"/>
        <c:crosses val="autoZero"/>
        <c:auto val="1"/>
        <c:lblAlgn val="ctr"/>
        <c:lblOffset val="100"/>
        <c:noMultiLvlLbl val="0"/>
      </c:catAx>
      <c:valAx>
        <c:axId val="808243823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808243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002756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 marL="0" lvl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lang="en-US" sz="1500" b="1" kern="120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[86_September_ DataInfoGraphic_2025.xlsx]Sheet1!PivotTable3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600" b="1" i="0" u="none" strike="noStrike" kern="1200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en-GB" sz="1600" b="1" kern="1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Future Investment</a:t>
            </a:r>
          </a:p>
        </c:rich>
      </c:tx>
      <c:layout>
        <c:manualLayout>
          <c:xMode val="edge"/>
          <c:yMode val="edge"/>
          <c:x val="0.39165258708208867"/>
          <c:y val="3.5674516638409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lvl="0" algn="ctr" defTabSz="914400" rtl="0" eaLnBrk="1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lang="en-GB" sz="1600" b="1" i="0" u="none" strike="noStrike" kern="1200" baseline="0">
              <a:solidFill>
                <a:schemeClr val="bg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0B0F0"/>
          </a:solidFill>
          <a:ln>
            <a:solidFill>
              <a:srgbClr val="0070C0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F0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Sheet1!$O$40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500" b="1" i="0" u="none" strike="noStrike" kern="1200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Sheet1!$N$41:$N$46</c:f>
              <c:strCache>
                <c:ptCount val="5"/>
                <c:pt idx="0">
                  <c:v>Innovation R&amp;D</c:v>
                </c:pt>
                <c:pt idx="1">
                  <c:v>Workforce Development</c:v>
                </c:pt>
                <c:pt idx="2">
                  <c:v>Increased digitisation</c:v>
                </c:pt>
                <c:pt idx="3">
                  <c:v>Business model change</c:v>
                </c:pt>
                <c:pt idx="4">
                  <c:v>Environmental Impact</c:v>
                </c:pt>
              </c:strCache>
            </c:strRef>
          </c:cat>
          <c:val>
            <c:numRef>
              <c:f>Sheet1!$O$41:$O$46</c:f>
              <c:numCache>
                <c:formatCode>0%</c:formatCode>
                <c:ptCount val="5"/>
                <c:pt idx="0">
                  <c:v>0.35</c:v>
                </c:pt>
                <c:pt idx="1">
                  <c:v>0.33</c:v>
                </c:pt>
                <c:pt idx="2">
                  <c:v>0.19</c:v>
                </c:pt>
                <c:pt idx="3">
                  <c:v>0.17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7-B149-9C86-759BF5647A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52173759"/>
        <c:axId val="1752175839"/>
      </c:barChart>
      <c:catAx>
        <c:axId val="175217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2175839"/>
        <c:crosses val="autoZero"/>
        <c:auto val="1"/>
        <c:lblAlgn val="ctr"/>
        <c:lblOffset val="100"/>
        <c:noMultiLvlLbl val="0"/>
      </c:catAx>
      <c:valAx>
        <c:axId val="1752175839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75217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002756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 marL="0" lvl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lang="en-US" sz="1500" b="1" kern="120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[86_September_ DataInfoGraphic_2025.xlsx]Sheet1!PivotTable5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5 areas for business support in the future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0B0F0"/>
          </a:solidFill>
          <a:ln>
            <a:solidFill>
              <a:srgbClr val="0070C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8BB8E1"/>
          </a:solidFill>
          <a:ln>
            <a:solidFill>
              <a:srgbClr val="0070C0"/>
            </a:solidFill>
          </a:ln>
          <a:effectLst/>
        </c:spPr>
      </c:pivotFmt>
      <c:pivotFmt>
        <c:idx val="2"/>
        <c:spPr>
          <a:solidFill>
            <a:srgbClr val="8BB8E1"/>
          </a:solidFill>
          <a:ln>
            <a:solidFill>
              <a:srgbClr val="0070C0"/>
            </a:solidFill>
          </a:ln>
          <a:effectLst/>
        </c:spPr>
      </c:pivotFmt>
      <c:pivotFmt>
        <c:idx val="3"/>
        <c:spPr>
          <a:solidFill>
            <a:srgbClr val="00B0F0"/>
          </a:solidFill>
          <a:ln>
            <a:solidFill>
              <a:srgbClr val="FFFFFF"/>
            </a:solidFill>
            <a:prstDash val="soli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solidFill>
              <a:srgbClr val="FFFFFF"/>
            </a:solidFill>
            <a:prstDash val="soli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solidFill>
              <a:srgbClr val="FFFFFF"/>
            </a:solidFill>
            <a:prstDash val="soli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Sheet1!$O$66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Sheet1!$N$67:$N$72</c:f>
              <c:strCache>
                <c:ptCount val="5"/>
                <c:pt idx="0">
                  <c:v>Financial Advice</c:v>
                </c:pt>
                <c:pt idx="1">
                  <c:v>Workforce Development</c:v>
                </c:pt>
                <c:pt idx="2">
                  <c:v>Marketing</c:v>
                </c:pt>
                <c:pt idx="3">
                  <c:v>Innovation</c:v>
                </c:pt>
                <c:pt idx="4">
                  <c:v>Planning</c:v>
                </c:pt>
              </c:strCache>
            </c:strRef>
          </c:cat>
          <c:val>
            <c:numRef>
              <c:f>Sheet1!$O$67:$O$72</c:f>
              <c:numCache>
                <c:formatCode>0%</c:formatCode>
                <c:ptCount val="5"/>
                <c:pt idx="0">
                  <c:v>0.24</c:v>
                </c:pt>
                <c:pt idx="1">
                  <c:v>0.3</c:v>
                </c:pt>
                <c:pt idx="2">
                  <c:v>0.31</c:v>
                </c:pt>
                <c:pt idx="3">
                  <c:v>0.33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8-4897-9036-F14083E5AF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01199919"/>
        <c:axId val="801186607"/>
      </c:barChart>
      <c:catAx>
        <c:axId val="801199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186607"/>
        <c:crosses val="autoZero"/>
        <c:auto val="1"/>
        <c:lblAlgn val="ctr"/>
        <c:lblOffset val="100"/>
        <c:noMultiLvlLbl val="0"/>
      </c:catAx>
      <c:valAx>
        <c:axId val="801186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19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0C0F1-45E8-469E-8725-A794C0069BA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D2BF4-9B23-4674-B6DA-758075884D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Aptos" panose="020B0004020202020204" pitchFamily="34" charset="0"/>
              <a:cs typeface="Gotham Book" pitchFamily="50" charset="0"/>
            </a:rPr>
            <a:t>National QES results are used by the likes of HM Treasury, Bank of England and OECD for decision making. </a:t>
          </a:r>
          <a:endParaRPr lang="en-US" sz="1600" dirty="0">
            <a:latin typeface="Aptos" panose="020B0004020202020204" pitchFamily="34" charset="0"/>
            <a:cs typeface="Gotham Book" pitchFamily="50" charset="0"/>
          </a:endParaRPr>
        </a:p>
      </dgm:t>
    </dgm:pt>
    <dgm:pt modelId="{902081AB-02FD-422C-A4D9-46B3647E35D8}" type="parTrans" cxnId="{E478F78E-D43F-4AAC-B2BA-050947A955EA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ptos" panose="020B0004020202020204" pitchFamily="34" charset="0"/>
            <a:cs typeface="Gotham Book" pitchFamily="50" charset="0"/>
          </a:endParaRPr>
        </a:p>
      </dgm:t>
    </dgm:pt>
    <dgm:pt modelId="{06E77FD6-CAF5-4350-AEEF-9EF6BD54AEC1}" type="sibTrans" cxnId="{E478F78E-D43F-4AAC-B2BA-050947A955EA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ptos" panose="020B0004020202020204" pitchFamily="34" charset="0"/>
            <a:cs typeface="Gotham Book" pitchFamily="50" charset="0"/>
          </a:endParaRPr>
        </a:p>
      </dgm:t>
    </dgm:pt>
    <dgm:pt modelId="{13C63ECB-BCE6-4506-925A-684D166749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Aptos" panose="020B0004020202020204" pitchFamily="34" charset="0"/>
              <a:cs typeface="Gotham Book" pitchFamily="50" charset="0"/>
            </a:rPr>
            <a:t>GM QES is the primary source of economic intelligence in Greater Manchester. </a:t>
          </a:r>
          <a:endParaRPr lang="en-US" sz="1600" dirty="0">
            <a:latin typeface="Aptos" panose="020B0004020202020204" pitchFamily="34" charset="0"/>
            <a:cs typeface="Gotham Book" pitchFamily="50" charset="0"/>
          </a:endParaRPr>
        </a:p>
      </dgm:t>
    </dgm:pt>
    <dgm:pt modelId="{175A40BA-ADC1-41C8-B6A5-5A55D20C0710}" type="parTrans" cxnId="{C6D6C9F4-B7EE-490B-85B7-1B9377C79D86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ptos" panose="020B0004020202020204" pitchFamily="34" charset="0"/>
            <a:cs typeface="Gotham Book" pitchFamily="50" charset="0"/>
          </a:endParaRPr>
        </a:p>
      </dgm:t>
    </dgm:pt>
    <dgm:pt modelId="{A72D3BA2-8D8C-4BBB-92CC-32E2AF452124}" type="sibTrans" cxnId="{C6D6C9F4-B7EE-490B-85B7-1B9377C79D86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ptos" panose="020B0004020202020204" pitchFamily="34" charset="0"/>
            <a:cs typeface="Gotham Book" pitchFamily="50" charset="0"/>
          </a:endParaRPr>
        </a:p>
      </dgm:t>
    </dgm:pt>
    <dgm:pt modelId="{C0B0362D-C040-4909-BE20-971C3D7440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Aptos" panose="020B0004020202020204" pitchFamily="34" charset="0"/>
              <a:cs typeface="Gotham Book" pitchFamily="50" charset="0"/>
            </a:rPr>
            <a:t>The findings are presented to Greater Manchester Combined Authority's Economic Resilience Group and the 10 councils in GM for local decision making. </a:t>
          </a:r>
          <a:endParaRPr lang="en-US" sz="1600" dirty="0">
            <a:latin typeface="Aptos" panose="020B0004020202020204" pitchFamily="34" charset="0"/>
            <a:cs typeface="Gotham Book" pitchFamily="50" charset="0"/>
          </a:endParaRPr>
        </a:p>
      </dgm:t>
    </dgm:pt>
    <dgm:pt modelId="{0A82C5B6-C673-4B3F-AD4B-E61D0936D9C2}" type="parTrans" cxnId="{AC24D74D-DB55-44AC-9747-8ECBFDF3BA83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ptos" panose="020B0004020202020204" pitchFamily="34" charset="0"/>
            <a:cs typeface="Gotham Book" pitchFamily="50" charset="0"/>
          </a:endParaRPr>
        </a:p>
      </dgm:t>
    </dgm:pt>
    <dgm:pt modelId="{33322252-B81D-4A20-877D-2C4721DE2CAD}" type="sibTrans" cxnId="{AC24D74D-DB55-44AC-9747-8ECBFDF3BA83}">
      <dgm:prSet/>
      <dgm:spPr/>
      <dgm:t>
        <a:bodyPr/>
        <a:lstStyle/>
        <a:p>
          <a:pPr>
            <a:lnSpc>
              <a:spcPct val="150000"/>
            </a:lnSpc>
          </a:pPr>
          <a:endParaRPr lang="en-US" sz="1600">
            <a:latin typeface="Aptos" panose="020B0004020202020204" pitchFamily="34" charset="0"/>
            <a:cs typeface="Gotham Book" pitchFamily="50" charset="0"/>
          </a:endParaRPr>
        </a:p>
      </dgm:t>
    </dgm:pt>
    <dgm:pt modelId="{7C5E0C3B-B885-429B-A64F-E40E82618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ptos" panose="020B0004020202020204" pitchFamily="34" charset="0"/>
              <a:cs typeface="Gotham Book" pitchFamily="50" charset="0"/>
            </a:rPr>
            <a:t>From the QES results, we calculate the GM </a:t>
          </a:r>
          <a:r>
            <a:rPr lang="en-US" sz="1600" dirty="0" err="1">
              <a:latin typeface="Aptos" panose="020B0004020202020204" pitchFamily="34" charset="0"/>
              <a:cs typeface="Gotham Book" pitchFamily="50" charset="0"/>
            </a:rPr>
            <a:t>Index</a:t>
          </a:r>
          <a:r>
            <a:rPr lang="en-US" sz="1600" baseline="30000" dirty="0" err="1">
              <a:latin typeface="Aptos" panose="020B0004020202020204" pitchFamily="34" charset="0"/>
              <a:cs typeface="Gotham Book" pitchFamily="50" charset="0"/>
            </a:rPr>
            <a:t>TM</a:t>
          </a:r>
          <a:r>
            <a:rPr lang="en-US" sz="1600" baseline="30000" dirty="0">
              <a:latin typeface="Aptos" panose="020B0004020202020204" pitchFamily="34" charset="0"/>
              <a:cs typeface="Gotham Book" pitchFamily="50" charset="0"/>
            </a:rPr>
            <a:t>, </a:t>
          </a:r>
          <a:r>
            <a:rPr lang="en-US" sz="1600" baseline="0" dirty="0">
              <a:latin typeface="Aptos" panose="020B0004020202020204" pitchFamily="34" charset="0"/>
              <a:cs typeface="Gotham Book" pitchFamily="50" charset="0"/>
            </a:rPr>
            <a:t>a composite economic indicator for the GM Economy. </a:t>
          </a:r>
        </a:p>
      </dgm:t>
    </dgm:pt>
    <dgm:pt modelId="{1728E885-354D-4993-9A43-26DD9569F310}" type="parTrans" cxnId="{02AA23DE-88CC-4FC4-8BA0-391B71239C5A}">
      <dgm:prSet/>
      <dgm:spPr/>
      <dgm:t>
        <a:bodyPr/>
        <a:lstStyle/>
        <a:p>
          <a:endParaRPr lang="en-GB" sz="1600">
            <a:latin typeface="Aptos" panose="020B0004020202020204" pitchFamily="34" charset="0"/>
          </a:endParaRPr>
        </a:p>
      </dgm:t>
    </dgm:pt>
    <dgm:pt modelId="{A8AB9B4B-C204-4805-8DFE-732E4DF4D219}" type="sibTrans" cxnId="{02AA23DE-88CC-4FC4-8BA0-391B71239C5A}">
      <dgm:prSet/>
      <dgm:spPr/>
      <dgm:t>
        <a:bodyPr/>
        <a:lstStyle/>
        <a:p>
          <a:endParaRPr lang="en-GB" sz="1600">
            <a:latin typeface="Aptos" panose="020B0004020202020204" pitchFamily="34" charset="0"/>
          </a:endParaRPr>
        </a:p>
      </dgm:t>
    </dgm:pt>
    <dgm:pt modelId="{BAD011FC-EF8E-462B-9AE9-9B9028C0FD7D}" type="pres">
      <dgm:prSet presAssocID="{1FB0C0F1-45E8-469E-8725-A794C0069BA6}" presName="root" presStyleCnt="0">
        <dgm:presLayoutVars>
          <dgm:dir/>
          <dgm:resizeHandles val="exact"/>
        </dgm:presLayoutVars>
      </dgm:prSet>
      <dgm:spPr/>
    </dgm:pt>
    <dgm:pt modelId="{BE2144B2-EDB6-4A5A-AB49-FD006A162023}" type="pres">
      <dgm:prSet presAssocID="{BBBD2BF4-9B23-4674-B6DA-758075884DAA}" presName="compNode" presStyleCnt="0"/>
      <dgm:spPr/>
    </dgm:pt>
    <dgm:pt modelId="{07C2514F-7E07-42D5-A2B2-F67DF64E8639}" type="pres">
      <dgm:prSet presAssocID="{BBBD2BF4-9B23-4674-B6DA-758075884DAA}" presName="iconRect" presStyleLbl="node1" presStyleIdx="0" presStyleCnt="4" custScaleX="180985" custScaleY="103636" custLinFactNeighborX="-76024" custLinFactNeighborY="95187"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57BA482-AEE6-4AA3-A230-AE99663E8343}" type="pres">
      <dgm:prSet presAssocID="{BBBD2BF4-9B23-4674-B6DA-758075884DAA}" presName="spaceRect" presStyleCnt="0"/>
      <dgm:spPr/>
    </dgm:pt>
    <dgm:pt modelId="{7968469A-CDD2-4C11-A687-E74216ED4A88}" type="pres">
      <dgm:prSet presAssocID="{BBBD2BF4-9B23-4674-B6DA-758075884DAA}" presName="textRect" presStyleLbl="revTx" presStyleIdx="0" presStyleCnt="4" custScaleX="173218" custLinFactNeighborX="-44204" custLinFactNeighborY="73962">
        <dgm:presLayoutVars>
          <dgm:chMax val="1"/>
          <dgm:chPref val="1"/>
        </dgm:presLayoutVars>
      </dgm:prSet>
      <dgm:spPr/>
    </dgm:pt>
    <dgm:pt modelId="{28903BCB-E763-445F-91CB-C4ACB82FC755}" type="pres">
      <dgm:prSet presAssocID="{06E77FD6-CAF5-4350-AEEF-9EF6BD54AEC1}" presName="sibTrans" presStyleCnt="0"/>
      <dgm:spPr/>
    </dgm:pt>
    <dgm:pt modelId="{90BF62D1-3DEE-4D48-9594-2B6128F0CD7F}" type="pres">
      <dgm:prSet presAssocID="{13C63ECB-BCE6-4506-925A-684D16674948}" presName="compNode" presStyleCnt="0"/>
      <dgm:spPr/>
    </dgm:pt>
    <dgm:pt modelId="{9B3DC12D-C72D-494A-89C5-75C75520E79E}" type="pres">
      <dgm:prSet presAssocID="{13C63ECB-BCE6-4506-925A-684D16674948}" presName="iconRect" presStyleLbl="node1" presStyleIdx="1" presStyleCnt="4" custScaleX="146753" custScaleY="116385" custLinFactY="950" custLinFactNeighborX="-44481" custLinFactNeighborY="100000"/>
      <dgm:spPr>
        <a:blipFill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ft Brain with solid fill"/>
        </a:ext>
      </dgm:extLst>
    </dgm:pt>
    <dgm:pt modelId="{DFFD6C7B-01E8-49C6-B417-87CC4EE0C0B0}" type="pres">
      <dgm:prSet presAssocID="{13C63ECB-BCE6-4506-925A-684D16674948}" presName="spaceRect" presStyleCnt="0"/>
      <dgm:spPr/>
    </dgm:pt>
    <dgm:pt modelId="{1B5ECE9D-1001-4E8B-AD6C-D775B6375E76}" type="pres">
      <dgm:prSet presAssocID="{13C63ECB-BCE6-4506-925A-684D16674948}" presName="textRect" presStyleLbl="revTx" presStyleIdx="1" presStyleCnt="4" custScaleX="130172" custLinFactNeighborX="-20016" custLinFactNeighborY="76017">
        <dgm:presLayoutVars>
          <dgm:chMax val="1"/>
          <dgm:chPref val="1"/>
        </dgm:presLayoutVars>
      </dgm:prSet>
      <dgm:spPr/>
    </dgm:pt>
    <dgm:pt modelId="{49EF03CC-135E-4A58-9343-75041AD6BB52}" type="pres">
      <dgm:prSet presAssocID="{A72D3BA2-8D8C-4BBB-92CC-32E2AF452124}" presName="sibTrans" presStyleCnt="0"/>
      <dgm:spPr/>
    </dgm:pt>
    <dgm:pt modelId="{D51D9E12-DF5C-4204-8DD1-33DD0C320862}" type="pres">
      <dgm:prSet presAssocID="{7C5E0C3B-B885-429B-A64F-E40E82618524}" presName="compNode" presStyleCnt="0"/>
      <dgm:spPr/>
    </dgm:pt>
    <dgm:pt modelId="{AAEDE386-1537-4BB9-B0C8-AEB2F8F970DA}" type="pres">
      <dgm:prSet presAssocID="{7C5E0C3B-B885-429B-A64F-E40E82618524}" presName="iconRect" presStyleLbl="node1" presStyleIdx="2" presStyleCnt="4" custScaleX="124460" custScaleY="124907" custLinFactY="5938" custLinFactNeighborX="16346" custLinFactNeighborY="100000"/>
      <dgm:spPr>
        <a:blipFill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E89548E8-419A-4BAB-A389-3F464A9C905B}" type="pres">
      <dgm:prSet presAssocID="{7C5E0C3B-B885-429B-A64F-E40E82618524}" presName="spaceRect" presStyleCnt="0"/>
      <dgm:spPr/>
    </dgm:pt>
    <dgm:pt modelId="{6370DB25-C26F-4BCB-8EF9-8C00225554A0}" type="pres">
      <dgm:prSet presAssocID="{7C5E0C3B-B885-429B-A64F-E40E82618524}" presName="textRect" presStyleLbl="revTx" presStyleIdx="2" presStyleCnt="4" custLinFactNeighborX="8270" custLinFactNeighborY="77816">
        <dgm:presLayoutVars>
          <dgm:chMax val="1"/>
          <dgm:chPref val="1"/>
        </dgm:presLayoutVars>
      </dgm:prSet>
      <dgm:spPr/>
    </dgm:pt>
    <dgm:pt modelId="{AA2108B1-6BE2-417A-8766-282DD5513987}" type="pres">
      <dgm:prSet presAssocID="{A8AB9B4B-C204-4805-8DFE-732E4DF4D219}" presName="sibTrans" presStyleCnt="0"/>
      <dgm:spPr/>
    </dgm:pt>
    <dgm:pt modelId="{FD1F2DFF-12A2-41FD-AA3C-C36187ABE997}" type="pres">
      <dgm:prSet presAssocID="{C0B0362D-C040-4909-BE20-971C3D7440EC}" presName="compNode" presStyleCnt="0"/>
      <dgm:spPr/>
    </dgm:pt>
    <dgm:pt modelId="{C0B3A81A-BF67-41D8-A1B0-91B55839A656}" type="pres">
      <dgm:prSet presAssocID="{C0B0362D-C040-4909-BE20-971C3D7440EC}" presName="iconRect" presStyleLbl="node1" presStyleIdx="3" presStyleCnt="4" custScaleX="134313" custScaleY="99064" custLinFactY="12546" custLinFactNeighborX="56639" custLinFactNeighborY="100000"/>
      <dgm:spPr>
        <a:blipFill>
          <a:blip xmlns:r="http://schemas.openxmlformats.org/officeDocument/2006/relationships" r:embed="rId7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0DD5354-06B6-4813-B153-8BE4E1C74723}" type="pres">
      <dgm:prSet presAssocID="{C0B0362D-C040-4909-BE20-971C3D7440EC}" presName="spaceRect" presStyleCnt="0"/>
      <dgm:spPr/>
    </dgm:pt>
    <dgm:pt modelId="{63EC37BF-3ADE-4EC2-8E0B-B4B26E63E730}" type="pres">
      <dgm:prSet presAssocID="{C0B0362D-C040-4909-BE20-971C3D7440EC}" presName="textRect" presStyleLbl="revTx" presStyleIdx="3" presStyleCnt="4" custScaleX="174283" custLinFactNeighborX="44204" custLinFactNeighborY="76029">
        <dgm:presLayoutVars>
          <dgm:chMax val="1"/>
          <dgm:chPref val="1"/>
        </dgm:presLayoutVars>
      </dgm:prSet>
      <dgm:spPr/>
    </dgm:pt>
  </dgm:ptLst>
  <dgm:cxnLst>
    <dgm:cxn modelId="{BD0EA616-5453-4E3B-B929-B24557694C29}" type="presOf" srcId="{13C63ECB-BCE6-4506-925A-684D16674948}" destId="{1B5ECE9D-1001-4E8B-AD6C-D775B6375E76}" srcOrd="0" destOrd="0" presId="urn:microsoft.com/office/officeart/2018/2/layout/IconLabelList"/>
    <dgm:cxn modelId="{75ECCC31-9828-47BB-97AE-0D9E40FEBAD4}" type="presOf" srcId="{C0B0362D-C040-4909-BE20-971C3D7440EC}" destId="{63EC37BF-3ADE-4EC2-8E0B-B4B26E63E730}" srcOrd="0" destOrd="0" presId="urn:microsoft.com/office/officeart/2018/2/layout/IconLabelList"/>
    <dgm:cxn modelId="{AC24D74D-DB55-44AC-9747-8ECBFDF3BA83}" srcId="{1FB0C0F1-45E8-469E-8725-A794C0069BA6}" destId="{C0B0362D-C040-4909-BE20-971C3D7440EC}" srcOrd="3" destOrd="0" parTransId="{0A82C5B6-C673-4B3F-AD4B-E61D0936D9C2}" sibTransId="{33322252-B81D-4A20-877D-2C4721DE2CAD}"/>
    <dgm:cxn modelId="{BFA48055-4C73-4D7D-ADD2-C027BBE594C2}" type="presOf" srcId="{1FB0C0F1-45E8-469E-8725-A794C0069BA6}" destId="{BAD011FC-EF8E-462B-9AE9-9B9028C0FD7D}" srcOrd="0" destOrd="0" presId="urn:microsoft.com/office/officeart/2018/2/layout/IconLabelList"/>
    <dgm:cxn modelId="{5818B98B-4B39-48CD-AFF1-4C1A02B6D91A}" type="presOf" srcId="{7C5E0C3B-B885-429B-A64F-E40E82618524}" destId="{6370DB25-C26F-4BCB-8EF9-8C00225554A0}" srcOrd="0" destOrd="0" presId="urn:microsoft.com/office/officeart/2018/2/layout/IconLabelList"/>
    <dgm:cxn modelId="{E478F78E-D43F-4AAC-B2BA-050947A955EA}" srcId="{1FB0C0F1-45E8-469E-8725-A794C0069BA6}" destId="{BBBD2BF4-9B23-4674-B6DA-758075884DAA}" srcOrd="0" destOrd="0" parTransId="{902081AB-02FD-422C-A4D9-46B3647E35D8}" sibTransId="{06E77FD6-CAF5-4350-AEEF-9EF6BD54AEC1}"/>
    <dgm:cxn modelId="{02AA23DE-88CC-4FC4-8BA0-391B71239C5A}" srcId="{1FB0C0F1-45E8-469E-8725-A794C0069BA6}" destId="{7C5E0C3B-B885-429B-A64F-E40E82618524}" srcOrd="2" destOrd="0" parTransId="{1728E885-354D-4993-9A43-26DD9569F310}" sibTransId="{A8AB9B4B-C204-4805-8DFE-732E4DF4D219}"/>
    <dgm:cxn modelId="{909D9FED-D349-4E99-8380-DC6A3E0141EB}" type="presOf" srcId="{BBBD2BF4-9B23-4674-B6DA-758075884DAA}" destId="{7968469A-CDD2-4C11-A687-E74216ED4A88}" srcOrd="0" destOrd="0" presId="urn:microsoft.com/office/officeart/2018/2/layout/IconLabelList"/>
    <dgm:cxn modelId="{C6D6C9F4-B7EE-490B-85B7-1B9377C79D86}" srcId="{1FB0C0F1-45E8-469E-8725-A794C0069BA6}" destId="{13C63ECB-BCE6-4506-925A-684D16674948}" srcOrd="1" destOrd="0" parTransId="{175A40BA-ADC1-41C8-B6A5-5A55D20C0710}" sibTransId="{A72D3BA2-8D8C-4BBB-92CC-32E2AF452124}"/>
    <dgm:cxn modelId="{0D7CCE76-3269-472D-89FA-1246B08BB0AD}" type="presParOf" srcId="{BAD011FC-EF8E-462B-9AE9-9B9028C0FD7D}" destId="{BE2144B2-EDB6-4A5A-AB49-FD006A162023}" srcOrd="0" destOrd="0" presId="urn:microsoft.com/office/officeart/2018/2/layout/IconLabelList"/>
    <dgm:cxn modelId="{B9E84CB2-3B7C-4274-81A6-4561272410E6}" type="presParOf" srcId="{BE2144B2-EDB6-4A5A-AB49-FD006A162023}" destId="{07C2514F-7E07-42D5-A2B2-F67DF64E8639}" srcOrd="0" destOrd="0" presId="urn:microsoft.com/office/officeart/2018/2/layout/IconLabelList"/>
    <dgm:cxn modelId="{6515BCFC-4A30-470A-A1FF-1D823FE15F4E}" type="presParOf" srcId="{BE2144B2-EDB6-4A5A-AB49-FD006A162023}" destId="{757BA482-AEE6-4AA3-A230-AE99663E8343}" srcOrd="1" destOrd="0" presId="urn:microsoft.com/office/officeart/2018/2/layout/IconLabelList"/>
    <dgm:cxn modelId="{C8E41DEB-8D3B-467A-8F50-882505F1D430}" type="presParOf" srcId="{BE2144B2-EDB6-4A5A-AB49-FD006A162023}" destId="{7968469A-CDD2-4C11-A687-E74216ED4A88}" srcOrd="2" destOrd="0" presId="urn:microsoft.com/office/officeart/2018/2/layout/IconLabelList"/>
    <dgm:cxn modelId="{9479D227-234D-4B96-91C5-D74E0EF20201}" type="presParOf" srcId="{BAD011FC-EF8E-462B-9AE9-9B9028C0FD7D}" destId="{28903BCB-E763-445F-91CB-C4ACB82FC755}" srcOrd="1" destOrd="0" presId="urn:microsoft.com/office/officeart/2018/2/layout/IconLabelList"/>
    <dgm:cxn modelId="{B88873B0-0D3D-473A-9611-4CB12CE085C4}" type="presParOf" srcId="{BAD011FC-EF8E-462B-9AE9-9B9028C0FD7D}" destId="{90BF62D1-3DEE-4D48-9594-2B6128F0CD7F}" srcOrd="2" destOrd="0" presId="urn:microsoft.com/office/officeart/2018/2/layout/IconLabelList"/>
    <dgm:cxn modelId="{B88D0265-B2D4-4439-9C64-03599129D2DD}" type="presParOf" srcId="{90BF62D1-3DEE-4D48-9594-2B6128F0CD7F}" destId="{9B3DC12D-C72D-494A-89C5-75C75520E79E}" srcOrd="0" destOrd="0" presId="urn:microsoft.com/office/officeart/2018/2/layout/IconLabelList"/>
    <dgm:cxn modelId="{B8E4C4A1-063D-490E-9246-5D7DC4AB9402}" type="presParOf" srcId="{90BF62D1-3DEE-4D48-9594-2B6128F0CD7F}" destId="{DFFD6C7B-01E8-49C6-B417-87CC4EE0C0B0}" srcOrd="1" destOrd="0" presId="urn:microsoft.com/office/officeart/2018/2/layout/IconLabelList"/>
    <dgm:cxn modelId="{83680E01-9FA5-4832-8E26-76F669D213AB}" type="presParOf" srcId="{90BF62D1-3DEE-4D48-9594-2B6128F0CD7F}" destId="{1B5ECE9D-1001-4E8B-AD6C-D775B6375E76}" srcOrd="2" destOrd="0" presId="urn:microsoft.com/office/officeart/2018/2/layout/IconLabelList"/>
    <dgm:cxn modelId="{BFE82ACD-AB42-4DB5-A731-0E1D9DE5194B}" type="presParOf" srcId="{BAD011FC-EF8E-462B-9AE9-9B9028C0FD7D}" destId="{49EF03CC-135E-4A58-9343-75041AD6BB52}" srcOrd="3" destOrd="0" presId="urn:microsoft.com/office/officeart/2018/2/layout/IconLabelList"/>
    <dgm:cxn modelId="{5077E8FE-7D16-4226-BBAB-EE5588FA6485}" type="presParOf" srcId="{BAD011FC-EF8E-462B-9AE9-9B9028C0FD7D}" destId="{D51D9E12-DF5C-4204-8DD1-33DD0C320862}" srcOrd="4" destOrd="0" presId="urn:microsoft.com/office/officeart/2018/2/layout/IconLabelList"/>
    <dgm:cxn modelId="{345CE5A3-9F15-4F81-9551-C0B805991614}" type="presParOf" srcId="{D51D9E12-DF5C-4204-8DD1-33DD0C320862}" destId="{AAEDE386-1537-4BB9-B0C8-AEB2F8F970DA}" srcOrd="0" destOrd="0" presId="urn:microsoft.com/office/officeart/2018/2/layout/IconLabelList"/>
    <dgm:cxn modelId="{5013D5AC-553D-4E62-9A99-D130539A847A}" type="presParOf" srcId="{D51D9E12-DF5C-4204-8DD1-33DD0C320862}" destId="{E89548E8-419A-4BAB-A389-3F464A9C905B}" srcOrd="1" destOrd="0" presId="urn:microsoft.com/office/officeart/2018/2/layout/IconLabelList"/>
    <dgm:cxn modelId="{804E1C26-AE80-4551-8CA5-B85FDEF72826}" type="presParOf" srcId="{D51D9E12-DF5C-4204-8DD1-33DD0C320862}" destId="{6370DB25-C26F-4BCB-8EF9-8C00225554A0}" srcOrd="2" destOrd="0" presId="urn:microsoft.com/office/officeart/2018/2/layout/IconLabelList"/>
    <dgm:cxn modelId="{F956E0AC-2C37-4C15-8893-39CB5D2BA2A3}" type="presParOf" srcId="{BAD011FC-EF8E-462B-9AE9-9B9028C0FD7D}" destId="{AA2108B1-6BE2-417A-8766-282DD5513987}" srcOrd="5" destOrd="0" presId="urn:microsoft.com/office/officeart/2018/2/layout/IconLabelList"/>
    <dgm:cxn modelId="{ACAD65D0-A752-48F2-835A-167B61FE7FF9}" type="presParOf" srcId="{BAD011FC-EF8E-462B-9AE9-9B9028C0FD7D}" destId="{FD1F2DFF-12A2-41FD-AA3C-C36187ABE997}" srcOrd="6" destOrd="0" presId="urn:microsoft.com/office/officeart/2018/2/layout/IconLabelList"/>
    <dgm:cxn modelId="{09B98718-E410-4569-B620-0ACFDBB43BF3}" type="presParOf" srcId="{FD1F2DFF-12A2-41FD-AA3C-C36187ABE997}" destId="{C0B3A81A-BF67-41D8-A1B0-91B55839A656}" srcOrd="0" destOrd="0" presId="urn:microsoft.com/office/officeart/2018/2/layout/IconLabelList"/>
    <dgm:cxn modelId="{E234D12E-558C-4C36-9386-3B5507C92902}" type="presParOf" srcId="{FD1F2DFF-12A2-41FD-AA3C-C36187ABE997}" destId="{20DD5354-06B6-4813-B153-8BE4E1C74723}" srcOrd="1" destOrd="0" presId="urn:microsoft.com/office/officeart/2018/2/layout/IconLabelList"/>
    <dgm:cxn modelId="{6F5F0091-7AB6-48EF-906B-80DF8A77340A}" type="presParOf" srcId="{FD1F2DFF-12A2-41FD-AA3C-C36187ABE997}" destId="{63EC37BF-3ADE-4EC2-8E0B-B4B26E63E73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2514F-7E07-42D5-A2B2-F67DF64E8639}">
      <dsp:nvSpPr>
        <dsp:cNvPr id="0" name=""/>
        <dsp:cNvSpPr/>
      </dsp:nvSpPr>
      <dsp:spPr>
        <a:xfrm>
          <a:off x="1442565" y="1030987"/>
          <a:ext cx="1195402" cy="6845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469A-CDD2-4C11-A687-E74216ED4A88}">
      <dsp:nvSpPr>
        <dsp:cNvPr id="0" name=""/>
        <dsp:cNvSpPr/>
      </dsp:nvSpPr>
      <dsp:spPr>
        <a:xfrm>
          <a:off x="622365" y="1818441"/>
          <a:ext cx="2542447" cy="127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ptos" panose="020B0004020202020204" pitchFamily="34" charset="0"/>
              <a:cs typeface="Gotham Book" pitchFamily="50" charset="0"/>
            </a:rPr>
            <a:t>National QES results are used by the likes of HM Treasury, Bank of England and OECD for decision making. </a:t>
          </a:r>
          <a:endParaRPr lang="en-US" sz="1600" kern="1200" dirty="0">
            <a:latin typeface="Aptos" panose="020B0004020202020204" pitchFamily="34" charset="0"/>
            <a:cs typeface="Gotham Book" pitchFamily="50" charset="0"/>
          </a:endParaRPr>
        </a:p>
      </dsp:txBody>
      <dsp:txXfrm>
        <a:off x="622365" y="1818441"/>
        <a:ext cx="2542447" cy="1273638"/>
      </dsp:txXfrm>
    </dsp:sp>
    <dsp:sp modelId="{9B3DC12D-C72D-494A-89C5-75C75520E79E}">
      <dsp:nvSpPr>
        <dsp:cNvPr id="0" name=""/>
        <dsp:cNvSpPr/>
      </dsp:nvSpPr>
      <dsp:spPr>
        <a:xfrm>
          <a:off x="4247356" y="1048000"/>
          <a:ext cx="969300" cy="76872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ECE9D-1001-4E8B-AD6C-D775B6375E76}">
      <dsp:nvSpPr>
        <dsp:cNvPr id="0" name=""/>
        <dsp:cNvSpPr/>
      </dsp:nvSpPr>
      <dsp:spPr>
        <a:xfrm>
          <a:off x="3776698" y="1818441"/>
          <a:ext cx="1910630" cy="127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ptos" panose="020B0004020202020204" pitchFamily="34" charset="0"/>
              <a:cs typeface="Gotham Book" pitchFamily="50" charset="0"/>
            </a:rPr>
            <a:t>GM QES is the primary source of economic intelligence in Greater Manchester. </a:t>
          </a:r>
          <a:endParaRPr lang="en-US" sz="1600" kern="1200" dirty="0">
            <a:latin typeface="Aptos" panose="020B0004020202020204" pitchFamily="34" charset="0"/>
            <a:cs typeface="Gotham Book" pitchFamily="50" charset="0"/>
          </a:endParaRPr>
        </a:p>
      </dsp:txBody>
      <dsp:txXfrm>
        <a:off x="3776698" y="1818441"/>
        <a:ext cx="1910630" cy="1273638"/>
      </dsp:txXfrm>
    </dsp:sp>
    <dsp:sp modelId="{AAEDE386-1537-4BB9-B0C8-AEB2F8F970DA}">
      <dsp:nvSpPr>
        <dsp:cNvPr id="0" name=""/>
        <dsp:cNvSpPr/>
      </dsp:nvSpPr>
      <dsp:spPr>
        <a:xfrm>
          <a:off x="6668802" y="1066874"/>
          <a:ext cx="822055" cy="825008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0DB25-C26F-4BCB-8EF9-8C00225554A0}">
      <dsp:nvSpPr>
        <dsp:cNvPr id="0" name=""/>
        <dsp:cNvSpPr/>
      </dsp:nvSpPr>
      <dsp:spPr>
        <a:xfrm>
          <a:off x="6359363" y="1818441"/>
          <a:ext cx="1467773" cy="127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  <a:cs typeface="Gotham Book" pitchFamily="50" charset="0"/>
            </a:rPr>
            <a:t>From the QES results, we calculate the GM </a:t>
          </a:r>
          <a:r>
            <a:rPr lang="en-US" sz="1600" kern="1200" dirty="0" err="1">
              <a:latin typeface="Aptos" panose="020B0004020202020204" pitchFamily="34" charset="0"/>
              <a:cs typeface="Gotham Book" pitchFamily="50" charset="0"/>
            </a:rPr>
            <a:t>Index</a:t>
          </a:r>
          <a:r>
            <a:rPr lang="en-US" sz="1600" kern="1200" baseline="30000" dirty="0" err="1">
              <a:latin typeface="Aptos" panose="020B0004020202020204" pitchFamily="34" charset="0"/>
              <a:cs typeface="Gotham Book" pitchFamily="50" charset="0"/>
            </a:rPr>
            <a:t>TM</a:t>
          </a:r>
          <a:r>
            <a:rPr lang="en-US" sz="1600" kern="1200" baseline="30000" dirty="0">
              <a:latin typeface="Aptos" panose="020B0004020202020204" pitchFamily="34" charset="0"/>
              <a:cs typeface="Gotham Book" pitchFamily="50" charset="0"/>
            </a:rPr>
            <a:t>, </a:t>
          </a:r>
          <a:r>
            <a:rPr lang="en-US" sz="1600" kern="1200" baseline="0" dirty="0">
              <a:latin typeface="Aptos" panose="020B0004020202020204" pitchFamily="34" charset="0"/>
              <a:cs typeface="Gotham Book" pitchFamily="50" charset="0"/>
            </a:rPr>
            <a:t>a composite economic indicator for the GM Economy. </a:t>
          </a:r>
        </a:p>
      </dsp:txBody>
      <dsp:txXfrm>
        <a:off x="6359363" y="1818441"/>
        <a:ext cx="1467773" cy="1273638"/>
      </dsp:txXfrm>
    </dsp:sp>
    <dsp:sp modelId="{C0B3A81A-BF67-41D8-A1B0-91B55839A656}">
      <dsp:nvSpPr>
        <dsp:cNvPr id="0" name=""/>
        <dsp:cNvSpPr/>
      </dsp:nvSpPr>
      <dsp:spPr>
        <a:xfrm>
          <a:off x="9172184" y="1153193"/>
          <a:ext cx="887134" cy="654315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C37BF-3ADE-4EC2-8E0B-B4B26E63E730}">
      <dsp:nvSpPr>
        <dsp:cNvPr id="0" name=""/>
        <dsp:cNvSpPr/>
      </dsp:nvSpPr>
      <dsp:spPr>
        <a:xfrm>
          <a:off x="8611426" y="1818441"/>
          <a:ext cx="2558079" cy="127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ptos" panose="020B0004020202020204" pitchFamily="34" charset="0"/>
              <a:cs typeface="Gotham Book" pitchFamily="50" charset="0"/>
            </a:rPr>
            <a:t>The findings are presented to Greater Manchester Combined Authority's Economic Resilience Group and the 10 councils in GM for local decision making. </a:t>
          </a:r>
          <a:endParaRPr lang="en-US" sz="1600" kern="1200" dirty="0">
            <a:latin typeface="Aptos" panose="020B0004020202020204" pitchFamily="34" charset="0"/>
            <a:cs typeface="Gotham Book" pitchFamily="50" charset="0"/>
          </a:endParaRPr>
        </a:p>
      </dsp:txBody>
      <dsp:txXfrm>
        <a:off x="8611426" y="1818441"/>
        <a:ext cx="2558079" cy="127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tower in a city&#10;&#10;Description automatically generated">
            <a:extLst>
              <a:ext uri="{FF2B5EF4-FFF2-40B4-BE49-F238E27FC236}">
                <a16:creationId xmlns:a16="http://schemas.microsoft.com/office/drawing/2014/main" id="{1CDA4C72-7540-D7A5-4A97-68DBAD310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8297" t="11216" r="3067" b="18880"/>
          <a:stretch/>
        </p:blipFill>
        <p:spPr>
          <a:xfrm>
            <a:off x="0" y="0"/>
            <a:ext cx="12192000" cy="64150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EA62BDE-C95A-03AB-269D-558478DE6446}"/>
              </a:ext>
            </a:extLst>
          </p:cNvPr>
          <p:cNvSpPr/>
          <p:nvPr userDrawn="1"/>
        </p:nvSpPr>
        <p:spPr>
          <a:xfrm>
            <a:off x="0" y="1"/>
            <a:ext cx="12192000" cy="6415087"/>
          </a:xfrm>
          <a:prstGeom prst="rect">
            <a:avLst/>
          </a:prstGeom>
          <a:solidFill>
            <a:srgbClr val="002756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8B691-2FD0-2182-EEE0-A3B8B3BF6065}"/>
              </a:ext>
            </a:extLst>
          </p:cNvPr>
          <p:cNvSpPr/>
          <p:nvPr userDrawn="1"/>
        </p:nvSpPr>
        <p:spPr>
          <a:xfrm>
            <a:off x="0" y="6493267"/>
            <a:ext cx="12192000" cy="36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2E365B-1FF7-AF8A-4528-81DC48663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654" y="467651"/>
            <a:ext cx="1353050" cy="577452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C25FFC8-614A-D6B4-5DE6-08E7B221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9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661EA-9C39-E9ED-BA08-699C2BA5F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47640" y="446224"/>
            <a:ext cx="1444417" cy="5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4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6A6E90-8E3A-B54F-90A6-BDD5389BC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4526" y="5613488"/>
            <a:ext cx="1037839" cy="1037839"/>
          </a:xfrm>
          <a:prstGeom prst="rect">
            <a:avLst/>
          </a:prstGeom>
        </p:spPr>
      </p:pic>
      <p:pic>
        <p:nvPicPr>
          <p:cNvPr id="3" name="object 19">
            <a:extLst>
              <a:ext uri="{FF2B5EF4-FFF2-40B4-BE49-F238E27FC236}">
                <a16:creationId xmlns:a16="http://schemas.microsoft.com/office/drawing/2014/main" id="{58D207FE-81A7-A4B2-3B2C-38F954425C7E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67557"/>
            <a:ext cx="12192000" cy="190443"/>
          </a:xfrm>
          <a:prstGeom prst="rect">
            <a:avLst/>
          </a:prstGeom>
        </p:spPr>
      </p:pic>
      <p:pic>
        <p:nvPicPr>
          <p:cNvPr id="1026" name="Picture 2" descr="The Growth Company - The Apprenticeship Guide">
            <a:extLst>
              <a:ext uri="{FF2B5EF4-FFF2-40B4-BE49-F238E27FC236}">
                <a16:creationId xmlns:a16="http://schemas.microsoft.com/office/drawing/2014/main" id="{DE1A3FF4-048B-BE4A-05C5-3F66C970D5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4" y="5850835"/>
            <a:ext cx="1030147" cy="5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DD9638-02E9-6295-FEDA-4B102E94D825}"/>
              </a:ext>
            </a:extLst>
          </p:cNvPr>
          <p:cNvSpPr txBox="1"/>
          <p:nvPr userDrawn="1"/>
        </p:nvSpPr>
        <p:spPr>
          <a:xfrm>
            <a:off x="3776769" y="6312773"/>
            <a:ext cx="463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The Greater Manchester Economic Update Event</a:t>
            </a:r>
            <a:endParaRPr lang="en-GB" sz="1600" dirty="0">
              <a:latin typeface="Aptos" panose="020B0004020202020204" pitchFamily="34" charset="0"/>
            </a:endParaRPr>
          </a:p>
        </p:txBody>
      </p:sp>
      <p:pic>
        <p:nvPicPr>
          <p:cNvPr id="5" name="object 19">
            <a:extLst>
              <a:ext uri="{FF2B5EF4-FFF2-40B4-BE49-F238E27FC236}">
                <a16:creationId xmlns:a16="http://schemas.microsoft.com/office/drawing/2014/main" id="{841FD73F-4B09-233A-B4AA-12A1F461F8D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7361F2-73D5-8848-B257-9812AE97C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7499"/>
            <a:ext cx="980501" cy="980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DB7F21-C9F4-EF4A-84F0-DF129EE19DF4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BB1F-6F57-0548-BCB8-D5D4275A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BC6B-BBA7-7140-9191-1789480F9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07A4-71DA-7A46-AF18-67194672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0FE2-BC22-424F-8A1C-31C80201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7FC79-53FA-7D49-9333-7805E4E1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735E-441F-844A-BE17-F61E3CCC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393AA-7D80-2C46-A660-3443243E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6813C-E8F3-6046-9721-FE60348C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B8501-DDE7-044B-A4C2-28D1DA2E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F87F-F95D-1F48-B347-DBA3966C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DB03-55AE-A74D-A045-08E24845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6DB2-0CEE-DC47-9F91-FE3A9E963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0A5AD-EF12-F945-B708-DCB50C18F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8E55D-2086-F544-A9C9-DA8D4E9E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E8724-219A-7D44-A86B-8B22251B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88B5A-2FD9-2046-984A-F932CED7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18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40A9-0D12-764F-867A-9DB176EF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E8F2-3B53-9244-BB17-1A99B0EC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6109A-3FE8-174A-8F79-5A392E2E5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C4ECF-5317-F94A-9731-29C667C46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A3B0F-C2F0-1D45-B502-F8FE9B5A0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21714-EBB6-4F42-ADF2-93385506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DD720-1B4B-DC4E-816E-D40FDF6A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48F6B-F398-6848-8A71-2653F6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352C-AED4-D843-A76D-B7216EE8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96FD9-50F7-5944-892D-D69D38EF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DC327-09AC-ED48-8817-5DDF2D0D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7E15-24F9-234D-92E1-B5ACEFF2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BDE6E-F1C8-8845-9E0D-4999395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352DE-2C91-DE41-B044-0DFB5A96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F1C6-4187-4840-A7DB-95FB56B9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8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A530-503D-0A48-A12C-CEB91442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7F00-AED0-7B4E-9560-FDD8D6E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1290A-AC0B-EC4B-AD3A-BF57366A5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BA611-34B4-1543-A519-670099B0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D5F5A-DD18-B249-926C-A48CD1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9519F-DB48-4A4F-B02A-0C1DC0B9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F8D8-8E58-5A4B-98F4-FD3CAD47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115B7-5A14-5F41-93D5-222C90F57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E5173-878E-AA4F-A30C-9C25C79D0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82615-B844-7546-9DBE-AE689C4C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0622-9816-7249-8DDB-A10822A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0BC5F-EB2D-1B45-A7DA-114D22D2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tower in a city&#10;&#10;Description automatically generated">
            <a:extLst>
              <a:ext uri="{FF2B5EF4-FFF2-40B4-BE49-F238E27FC236}">
                <a16:creationId xmlns:a16="http://schemas.microsoft.com/office/drawing/2014/main" id="{1CDA4C72-7540-D7A5-4A97-68DBAD310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8297" t="11216" r="3067" b="18880"/>
          <a:stretch/>
        </p:blipFill>
        <p:spPr>
          <a:xfrm>
            <a:off x="0" y="0"/>
            <a:ext cx="12192000" cy="64150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EA62BDE-C95A-03AB-269D-558478DE6446}"/>
              </a:ext>
            </a:extLst>
          </p:cNvPr>
          <p:cNvSpPr/>
          <p:nvPr userDrawn="1"/>
        </p:nvSpPr>
        <p:spPr>
          <a:xfrm>
            <a:off x="0" y="-78179"/>
            <a:ext cx="12192000" cy="6415087"/>
          </a:xfrm>
          <a:prstGeom prst="rect">
            <a:avLst/>
          </a:prstGeom>
          <a:solidFill>
            <a:srgbClr val="002756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8B691-2FD0-2182-EEE0-A3B8B3BF6065}"/>
              </a:ext>
            </a:extLst>
          </p:cNvPr>
          <p:cNvSpPr/>
          <p:nvPr userDrawn="1"/>
        </p:nvSpPr>
        <p:spPr>
          <a:xfrm>
            <a:off x="0" y="6493267"/>
            <a:ext cx="12192000" cy="36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2E365B-1FF7-AF8A-4528-81DC48663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9701" y="5435197"/>
            <a:ext cx="1828585" cy="78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661EA-9C39-E9ED-BA08-699C2BA5F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40686" y="5489842"/>
            <a:ext cx="2231571" cy="9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0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CE77-8B27-4B43-8860-04FF5F59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79789-3C25-1C4A-8E90-B7BDD6B23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55645-E47E-DF4C-B494-4FBA1006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37EE-2CA7-6244-A3C5-D793EB9C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6E18-8295-A44B-8BE4-27BBCF22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3DBD5-8D19-4342-9FEF-B06A750AD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3959F-869C-234B-9115-81364A020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FC71-9C14-8142-B38C-2C805AEB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881F7-45B0-A44E-9741-90B03495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4D38-AFE5-0344-99C2-B2F5A67A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00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1D76-BA59-4D2F-AE4B-D0AFD2EAA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B5F06-4E41-4ECD-BA49-56903554A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A28A-EDB8-420E-836A-962FD45C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B299-8104-4CC7-88E9-7E55EFC1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E6D8-91AD-48A5-9661-9429DB87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C6E-52D8-4B5A-9DDD-458E90303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2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44B3EC-D41B-034D-B7A3-E0D5B97E075F}"/>
              </a:ext>
            </a:extLst>
          </p:cNvPr>
          <p:cNvSpPr/>
          <p:nvPr userDrawn="1"/>
        </p:nvSpPr>
        <p:spPr>
          <a:xfrm>
            <a:off x="0" y="0"/>
            <a:ext cx="12192000" cy="4779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C73E9F-1A88-2643-9A10-CBF4F2E7CBEF}"/>
              </a:ext>
            </a:extLst>
          </p:cNvPr>
          <p:cNvGrpSpPr/>
          <p:nvPr userDrawn="1"/>
        </p:nvGrpSpPr>
        <p:grpSpPr>
          <a:xfrm>
            <a:off x="-1" y="2164"/>
            <a:ext cx="12192001" cy="45719"/>
            <a:chOff x="-1" y="-1"/>
            <a:chExt cx="12192001" cy="620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0170351-7D9B-CC41-8281-5555F228EE21}"/>
                </a:ext>
              </a:extLst>
            </p:cNvPr>
            <p:cNvGrpSpPr/>
            <p:nvPr/>
          </p:nvGrpSpPr>
          <p:grpSpPr>
            <a:xfrm rot="16200000">
              <a:off x="3398259" y="-3397715"/>
              <a:ext cx="61482" cy="6858001"/>
              <a:chOff x="7172325" y="-1"/>
              <a:chExt cx="122963" cy="685800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C5844FA-AAA6-AC44-BB8F-C5A5107D3624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45D5C8-CEEF-7943-BA15-F982C73E1370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32D86A-587B-9B45-BF90-21D8EDD0BD48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7F73FE-ECC4-4D47-89BD-E3179D8E2644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30CD6A-E697-4147-9521-28107A475896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826CF2-AF80-BB41-8DA9-A1C345056310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8170294-6303-4043-A4E9-F57FF21E92AA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11940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3187655-FFD6-A849-BA40-10944AB1FB90}"/>
                  </a:ext>
                </a:extLst>
              </p:cNvPr>
              <p:cNvSpPr/>
              <p:nvPr/>
            </p:nvSpPr>
            <p:spPr>
              <a:xfrm>
                <a:off x="7173415" y="5914310"/>
                <a:ext cx="120783" cy="9436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9F78CC-05D8-CC4C-BB55-F9996838EBDB}"/>
                </a:ext>
              </a:extLst>
            </p:cNvPr>
            <p:cNvGrpSpPr/>
            <p:nvPr/>
          </p:nvGrpSpPr>
          <p:grpSpPr>
            <a:xfrm rot="16200000">
              <a:off x="9494260" y="-2636259"/>
              <a:ext cx="61482" cy="5333998"/>
              <a:chOff x="7172325" y="-1"/>
              <a:chExt cx="122963" cy="533399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09A8E2-42E6-0C4F-94F4-749DF6510CE2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5B7286-FAB6-164B-ADF2-1C78D84C2349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7EFEBA-43DE-2643-88BD-C168330343C0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211B97-9F38-0A48-9B8D-781AF7D45584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1EB3157-52A7-8044-B9BD-52D93F9790B8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76D372-7308-F84D-91AB-6C71EB182A3B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3D577E5-08EC-204C-B58E-9867C2D3A570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455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B47261A-50DE-594E-8FE0-AA6279CA51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373" y="5248246"/>
            <a:ext cx="3851562" cy="16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7361F2-73D5-8848-B257-9812AE97C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1499" y="5877499"/>
            <a:ext cx="980501" cy="980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7ED945-167B-B242-A596-8C4FF17326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7ED945-167B-B242-A596-8C4FF1732686}"/>
              </a:ext>
            </a:extLst>
          </p:cNvPr>
          <p:cNvSpPr/>
          <p:nvPr userDrawn="1"/>
        </p:nvSpPr>
        <p:spPr>
          <a:xfrm>
            <a:off x="0" y="5774785"/>
            <a:ext cx="12192000" cy="1101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E7F52-1EA8-BD4D-81AA-5263E022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865" r="69073"/>
          <a:stretch/>
        </p:blipFill>
        <p:spPr>
          <a:xfrm>
            <a:off x="11470491" y="6008246"/>
            <a:ext cx="508149" cy="7057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FF6491-01A6-A743-A44D-432B34FD51CE}"/>
              </a:ext>
            </a:extLst>
          </p:cNvPr>
          <p:cNvGrpSpPr/>
          <p:nvPr userDrawn="1"/>
        </p:nvGrpSpPr>
        <p:grpSpPr>
          <a:xfrm>
            <a:off x="-1" y="5729066"/>
            <a:ext cx="12192001" cy="45719"/>
            <a:chOff x="-1" y="-1"/>
            <a:chExt cx="12192001" cy="620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C9A4FD-8BEE-C94A-90EE-12A6D4F8888F}"/>
                </a:ext>
              </a:extLst>
            </p:cNvPr>
            <p:cNvGrpSpPr/>
            <p:nvPr/>
          </p:nvGrpSpPr>
          <p:grpSpPr>
            <a:xfrm rot="16200000">
              <a:off x="3398259" y="-3397715"/>
              <a:ext cx="61482" cy="6858001"/>
              <a:chOff x="7172325" y="-1"/>
              <a:chExt cx="122963" cy="685800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63834C-C696-7B4A-9A94-4FE51181A0AE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A0514D-56DC-5E41-A05D-214CF1AD44C6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25DE49-B56A-4945-9FD2-7C3FA59DC4D8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F952F8-5D6A-1244-B41E-80E303B95DB6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F6D4806-25F9-5641-9609-AE9BD70BA2DE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031E06-FCDA-104D-8EF4-1EE25C22265E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E770B9-56A5-5C4C-B406-F66D5F39BA51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11940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9EDA1A-40F0-2144-BECA-A4AF88439F2D}"/>
                  </a:ext>
                </a:extLst>
              </p:cNvPr>
              <p:cNvSpPr/>
              <p:nvPr/>
            </p:nvSpPr>
            <p:spPr>
              <a:xfrm>
                <a:off x="7173415" y="5914310"/>
                <a:ext cx="120783" cy="9436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79FB9D-7ED2-C847-961B-BE046197B0E8}"/>
                </a:ext>
              </a:extLst>
            </p:cNvPr>
            <p:cNvGrpSpPr/>
            <p:nvPr/>
          </p:nvGrpSpPr>
          <p:grpSpPr>
            <a:xfrm rot="16200000">
              <a:off x="9494260" y="-2636259"/>
              <a:ext cx="61482" cy="5333998"/>
              <a:chOff x="7172325" y="-1"/>
              <a:chExt cx="122963" cy="533399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DD2B1E-7478-984D-B3FF-261BE4C330DA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252692-88C0-8445-9CDF-82C8DE42190F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6DD795-7EA5-6D4A-AA40-ED08351B6A94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76B19B7-F606-9342-BF8C-E1C499DFCEDB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52B7DE-1488-AD48-BA0A-4A26F172F194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63479E-69EF-0340-ABDD-D72DE6114D66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47AD381-FEF4-7B4A-945B-A5D45E8B0657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455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5D23D-CC86-47AB-8117-A7730A78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556" y="6139779"/>
            <a:ext cx="1927634" cy="405827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GB"/>
              <a:t>1 Levels above 50 indicate growth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0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7ED945-167B-B242-A596-8C4FF1732686}"/>
              </a:ext>
            </a:extLst>
          </p:cNvPr>
          <p:cNvSpPr/>
          <p:nvPr userDrawn="1"/>
        </p:nvSpPr>
        <p:spPr>
          <a:xfrm flipV="1">
            <a:off x="0" y="0"/>
            <a:ext cx="12192000" cy="57568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FF6491-01A6-A743-A44D-432B34FD51CE}"/>
              </a:ext>
            </a:extLst>
          </p:cNvPr>
          <p:cNvGrpSpPr/>
          <p:nvPr userDrawn="1"/>
        </p:nvGrpSpPr>
        <p:grpSpPr>
          <a:xfrm>
            <a:off x="-1" y="5729066"/>
            <a:ext cx="12192001" cy="45719"/>
            <a:chOff x="-1" y="-1"/>
            <a:chExt cx="12192001" cy="620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C9A4FD-8BEE-C94A-90EE-12A6D4F8888F}"/>
                </a:ext>
              </a:extLst>
            </p:cNvPr>
            <p:cNvGrpSpPr/>
            <p:nvPr/>
          </p:nvGrpSpPr>
          <p:grpSpPr>
            <a:xfrm rot="16200000">
              <a:off x="3398259" y="-3397715"/>
              <a:ext cx="61482" cy="6858001"/>
              <a:chOff x="7172325" y="-1"/>
              <a:chExt cx="122963" cy="685800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63834C-C696-7B4A-9A94-4FE51181A0AE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A0514D-56DC-5E41-A05D-214CF1AD44C6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25DE49-B56A-4945-9FD2-7C3FA59DC4D8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F952F8-5D6A-1244-B41E-80E303B95DB6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F6D4806-25F9-5641-9609-AE9BD70BA2DE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031E06-FCDA-104D-8EF4-1EE25C22265E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E770B9-56A5-5C4C-B406-F66D5F39BA51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11940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9EDA1A-40F0-2144-BECA-A4AF88439F2D}"/>
                  </a:ext>
                </a:extLst>
              </p:cNvPr>
              <p:cNvSpPr/>
              <p:nvPr/>
            </p:nvSpPr>
            <p:spPr>
              <a:xfrm>
                <a:off x="7173415" y="5914310"/>
                <a:ext cx="120783" cy="9436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79FB9D-7ED2-C847-961B-BE046197B0E8}"/>
                </a:ext>
              </a:extLst>
            </p:cNvPr>
            <p:cNvGrpSpPr/>
            <p:nvPr/>
          </p:nvGrpSpPr>
          <p:grpSpPr>
            <a:xfrm rot="16200000">
              <a:off x="9494260" y="-2636259"/>
              <a:ext cx="61482" cy="5333998"/>
              <a:chOff x="7172325" y="-1"/>
              <a:chExt cx="122963" cy="533399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DD2B1E-7478-984D-B3FF-261BE4C330DA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252692-88C0-8445-9CDF-82C8DE42190F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6DD795-7EA5-6D4A-AA40-ED08351B6A94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76B19B7-F606-9342-BF8C-E1C499DFCEDB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52B7DE-1488-AD48-BA0A-4A26F172F194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63479E-69EF-0340-ABDD-D72DE6114D66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47AD381-FEF4-7B4A-945B-A5D45E8B0657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455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3B69694-38B7-184A-9C18-CDD140913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1499" y="5877499"/>
            <a:ext cx="980501" cy="9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32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6A6E90-8E3A-B54F-90A6-BDD5389BC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4526" y="5613488"/>
            <a:ext cx="1037839" cy="1037839"/>
          </a:xfrm>
          <a:prstGeom prst="rect">
            <a:avLst/>
          </a:prstGeom>
        </p:spPr>
      </p:pic>
      <p:pic>
        <p:nvPicPr>
          <p:cNvPr id="3" name="object 19">
            <a:extLst>
              <a:ext uri="{FF2B5EF4-FFF2-40B4-BE49-F238E27FC236}">
                <a16:creationId xmlns:a16="http://schemas.microsoft.com/office/drawing/2014/main" id="{58D207FE-81A7-A4B2-3B2C-38F954425C7E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67557"/>
            <a:ext cx="12192000" cy="190443"/>
          </a:xfrm>
          <a:prstGeom prst="rect">
            <a:avLst/>
          </a:prstGeom>
        </p:spPr>
      </p:pic>
      <p:pic>
        <p:nvPicPr>
          <p:cNvPr id="1026" name="Picture 2" descr="The Growth Company - The Apprenticeship Guide">
            <a:extLst>
              <a:ext uri="{FF2B5EF4-FFF2-40B4-BE49-F238E27FC236}">
                <a16:creationId xmlns:a16="http://schemas.microsoft.com/office/drawing/2014/main" id="{DE1A3FF4-048B-BE4A-05C5-3F66C970D5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4" y="5850835"/>
            <a:ext cx="1030147" cy="5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DD9638-02E9-6295-FEDA-4B102E94D825}"/>
              </a:ext>
            </a:extLst>
          </p:cNvPr>
          <p:cNvSpPr txBox="1"/>
          <p:nvPr userDrawn="1"/>
        </p:nvSpPr>
        <p:spPr>
          <a:xfrm>
            <a:off x="3878331" y="6312773"/>
            <a:ext cx="510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The Greater Manchester Economic Update Event</a:t>
            </a:r>
            <a:endParaRPr lang="en-GB" sz="1600" dirty="0">
              <a:latin typeface="Aptos" panose="020B0004020202020204" pitchFamily="34" charset="0"/>
            </a:endParaRPr>
          </a:p>
        </p:txBody>
      </p:sp>
      <p:pic>
        <p:nvPicPr>
          <p:cNvPr id="5" name="object 19">
            <a:extLst>
              <a:ext uri="{FF2B5EF4-FFF2-40B4-BE49-F238E27FC236}">
                <a16:creationId xmlns:a16="http://schemas.microsoft.com/office/drawing/2014/main" id="{841FD73F-4B09-233A-B4AA-12A1F461F8D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7361F2-73D5-8848-B257-9812AE97C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7499"/>
            <a:ext cx="980501" cy="980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DB7F21-C9F4-EF4A-84F0-DF129EE19DF4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3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BB1F-6F57-0548-BCB8-D5D4275A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BC6B-BBA7-7140-9191-1789480F9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07A4-71DA-7A46-AF18-67194672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0FE2-BC22-424F-8A1C-31C80201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7FC79-53FA-7D49-9333-7805E4E1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37E572-877A-7E08-0EEC-DF7226E78BD9}"/>
              </a:ext>
            </a:extLst>
          </p:cNvPr>
          <p:cNvSpPr/>
          <p:nvPr userDrawn="1"/>
        </p:nvSpPr>
        <p:spPr>
          <a:xfrm>
            <a:off x="-244" y="0"/>
            <a:ext cx="12192000" cy="6857999"/>
          </a:xfrm>
          <a:prstGeom prst="rect">
            <a:avLst/>
          </a:prstGeom>
          <a:solidFill>
            <a:srgbClr val="002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B110A-158B-7A66-1EF0-5E96135758CF}"/>
              </a:ext>
            </a:extLst>
          </p:cNvPr>
          <p:cNvSpPr/>
          <p:nvPr userDrawn="1"/>
        </p:nvSpPr>
        <p:spPr>
          <a:xfrm>
            <a:off x="0" y="6493267"/>
            <a:ext cx="12192000" cy="36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AA052-F2F6-8271-0420-AEED54037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3745" y="5768700"/>
            <a:ext cx="1353050" cy="577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E2E364-4515-08FF-E9DC-7320AF68D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2865" r="69073"/>
          <a:stretch/>
        </p:blipFill>
        <p:spPr>
          <a:xfrm>
            <a:off x="11480106" y="5654189"/>
            <a:ext cx="508149" cy="705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07BBD7-D9F8-CF3F-190D-CB47A40D8A53}"/>
              </a:ext>
            </a:extLst>
          </p:cNvPr>
          <p:cNvSpPr txBox="1"/>
          <p:nvPr userDrawn="1"/>
        </p:nvSpPr>
        <p:spPr>
          <a:xfrm>
            <a:off x="3544712" y="6057426"/>
            <a:ext cx="510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The Greater Manchester Economic Update Event</a:t>
            </a:r>
            <a:endParaRPr lang="en-GB" sz="1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72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735E-441F-844A-BE17-F61E3CCC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393AA-7D80-2C46-A660-3443243E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6813C-E8F3-6046-9721-FE60348C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B8501-DDE7-044B-A4C2-28D1DA2E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F87F-F95D-1F48-B347-DBA3966C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0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DB03-55AE-A74D-A045-08E24845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6DB2-0CEE-DC47-9F91-FE3A9E963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0A5AD-EF12-F945-B708-DCB50C18F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8E55D-2086-F544-A9C9-DA8D4E9E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E8724-219A-7D44-A86B-8B22251B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88B5A-2FD9-2046-984A-F932CED7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9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40A9-0D12-764F-867A-9DB176EF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E8F2-3B53-9244-BB17-1A99B0EC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6109A-3FE8-174A-8F79-5A392E2E5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C4ECF-5317-F94A-9731-29C667C46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A3B0F-C2F0-1D45-B502-F8FE9B5A0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21714-EBB6-4F42-ADF2-93385506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DD720-1B4B-DC4E-816E-D40FDF6A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48F6B-F398-6848-8A71-2653F6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352C-AED4-D843-A76D-B7216EE8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96FD9-50F7-5944-892D-D69D38EF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DC327-09AC-ED48-8817-5DDF2D0D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7E15-24F9-234D-92E1-B5ACEFF2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BDE6E-F1C8-8845-9E0D-4999395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352DE-2C91-DE41-B044-0DFB5A96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F1C6-4187-4840-A7DB-95FB56B9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A530-503D-0A48-A12C-CEB91442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7F00-AED0-7B4E-9560-FDD8D6E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1290A-AC0B-EC4B-AD3A-BF57366A5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BA611-34B4-1543-A519-670099B0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D5F5A-DD18-B249-926C-A48CD16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9519F-DB48-4A4F-B02A-0C1DC0B9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1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F8D8-8E58-5A4B-98F4-FD3CAD47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115B7-5A14-5F41-93D5-222C90F57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E5173-878E-AA4F-A30C-9C25C79D0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82615-B844-7546-9DBE-AE689C4C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0622-9816-7249-8DDB-A10822A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0BC5F-EB2D-1B45-A7DA-114D22D2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39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CE77-8B27-4B43-8860-04FF5F59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79789-3C25-1C4A-8E90-B7BDD6B23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55645-E47E-DF4C-B494-4FBA1006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37EE-2CA7-6244-A3C5-D793EB9C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6E18-8295-A44B-8BE4-27BBCF22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5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3DBD5-8D19-4342-9FEF-B06A750AD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3959F-869C-234B-9115-81364A020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FC71-9C14-8142-B38C-2C805AEB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881F7-45B0-A44E-9741-90B03495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4D38-AFE5-0344-99C2-B2F5A67A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8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1D76-BA59-4D2F-AE4B-D0AFD2EAA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B5F06-4E41-4ECD-BA49-56903554A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A28A-EDB8-420E-836A-962FD45C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B299-8104-4CC7-88E9-7E55EFC1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 Levels above 50 indicate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E6D8-91AD-48A5-9661-9429DB87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C6E-52D8-4B5A-9DDD-458E90303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4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37E572-877A-7E08-0EEC-DF7226E78BD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B110A-158B-7A66-1EF0-5E96135758CF}"/>
              </a:ext>
            </a:extLst>
          </p:cNvPr>
          <p:cNvSpPr/>
          <p:nvPr userDrawn="1"/>
        </p:nvSpPr>
        <p:spPr>
          <a:xfrm>
            <a:off x="0" y="6493267"/>
            <a:ext cx="12192000" cy="36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626BF-95E1-C1D0-B022-DC308973E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15611" y="2170617"/>
            <a:ext cx="5084004" cy="2107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32F9B-5656-9E5A-13E2-95822C0CE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3101" y="2170618"/>
            <a:ext cx="5042510" cy="21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E69D6B-D0B4-4E5C-B7CE-F04028E35338}"/>
              </a:ext>
            </a:extLst>
          </p:cNvPr>
          <p:cNvSpPr/>
          <p:nvPr userDrawn="1"/>
        </p:nvSpPr>
        <p:spPr>
          <a:xfrm>
            <a:off x="0" y="6493267"/>
            <a:ext cx="12192000" cy="364733"/>
          </a:xfrm>
          <a:prstGeom prst="rect">
            <a:avLst/>
          </a:prstGeom>
          <a:solidFill>
            <a:srgbClr val="0027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09F72-0D45-E43D-0705-5499EC63E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1764"/>
          <a:stretch>
            <a:fillRect/>
          </a:stretch>
        </p:blipFill>
        <p:spPr>
          <a:xfrm>
            <a:off x="11154161" y="5694765"/>
            <a:ext cx="1037839" cy="781274"/>
          </a:xfrm>
          <a:prstGeom prst="rect">
            <a:avLst/>
          </a:prstGeom>
        </p:spPr>
      </p:pic>
      <p:pic>
        <p:nvPicPr>
          <p:cNvPr id="9" name="Picture 2" descr="The Growth Company - The Apprenticeship Guide">
            <a:extLst>
              <a:ext uri="{FF2B5EF4-FFF2-40B4-BE49-F238E27FC236}">
                <a16:creationId xmlns:a16="http://schemas.microsoft.com/office/drawing/2014/main" id="{A4E0DA2F-934B-8EEE-E9C0-6CD65BCE2B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9" y="5845176"/>
            <a:ext cx="1030147" cy="4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470592-89E7-8DAE-53CA-6EF59D2EFB3F}"/>
              </a:ext>
            </a:extLst>
          </p:cNvPr>
          <p:cNvSpPr txBox="1"/>
          <p:nvPr userDrawn="1"/>
        </p:nvSpPr>
        <p:spPr>
          <a:xfrm>
            <a:off x="3990442" y="6156351"/>
            <a:ext cx="4706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The Greater Manchester Economic Update Event</a:t>
            </a:r>
            <a:endParaRPr lang="en-GB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9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44B3EC-D41B-034D-B7A3-E0D5B97E075F}"/>
              </a:ext>
            </a:extLst>
          </p:cNvPr>
          <p:cNvSpPr/>
          <p:nvPr userDrawn="1"/>
        </p:nvSpPr>
        <p:spPr>
          <a:xfrm>
            <a:off x="0" y="0"/>
            <a:ext cx="12192000" cy="4779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C73E9F-1A88-2643-9A10-CBF4F2E7CBEF}"/>
              </a:ext>
            </a:extLst>
          </p:cNvPr>
          <p:cNvGrpSpPr/>
          <p:nvPr userDrawn="1"/>
        </p:nvGrpSpPr>
        <p:grpSpPr>
          <a:xfrm>
            <a:off x="-1" y="2164"/>
            <a:ext cx="12192001" cy="45719"/>
            <a:chOff x="-1" y="-1"/>
            <a:chExt cx="12192001" cy="620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0170351-7D9B-CC41-8281-5555F228EE21}"/>
                </a:ext>
              </a:extLst>
            </p:cNvPr>
            <p:cNvGrpSpPr/>
            <p:nvPr/>
          </p:nvGrpSpPr>
          <p:grpSpPr>
            <a:xfrm rot="16200000">
              <a:off x="3398259" y="-3397715"/>
              <a:ext cx="61482" cy="6858001"/>
              <a:chOff x="7172325" y="-1"/>
              <a:chExt cx="122963" cy="685800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C5844FA-AAA6-AC44-BB8F-C5A5107D3624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45D5C8-CEEF-7943-BA15-F982C73E1370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32D86A-587B-9B45-BF90-21D8EDD0BD48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7F73FE-ECC4-4D47-89BD-E3179D8E2644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30CD6A-E697-4147-9521-28107A475896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826CF2-AF80-BB41-8DA9-A1C345056310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8170294-6303-4043-A4E9-F57FF21E92AA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11940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3187655-FFD6-A849-BA40-10944AB1FB90}"/>
                  </a:ext>
                </a:extLst>
              </p:cNvPr>
              <p:cNvSpPr/>
              <p:nvPr/>
            </p:nvSpPr>
            <p:spPr>
              <a:xfrm>
                <a:off x="7173415" y="5914310"/>
                <a:ext cx="120783" cy="9436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9F78CC-05D8-CC4C-BB55-F9996838EBDB}"/>
                </a:ext>
              </a:extLst>
            </p:cNvPr>
            <p:cNvGrpSpPr/>
            <p:nvPr/>
          </p:nvGrpSpPr>
          <p:grpSpPr>
            <a:xfrm rot="16200000">
              <a:off x="9494260" y="-2636259"/>
              <a:ext cx="61482" cy="5333998"/>
              <a:chOff x="7172325" y="-1"/>
              <a:chExt cx="122963" cy="533399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09A8E2-42E6-0C4F-94F4-749DF6510CE2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5B7286-FAB6-164B-ADF2-1C78D84C2349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7EFEBA-43DE-2643-88BD-C168330343C0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211B97-9F38-0A48-9B8D-781AF7D45584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1EB3157-52A7-8044-B9BD-52D93F9790B8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76D372-7308-F84D-91AB-6C71EB182A3B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3D577E5-08EC-204C-B58E-9867C2D3A570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455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B47261A-50DE-594E-8FE0-AA6279CA51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373" y="5248246"/>
            <a:ext cx="3851562" cy="16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7361F2-73D5-8848-B257-9812AE97C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1499" y="5877499"/>
            <a:ext cx="980501" cy="980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7ED945-167B-B242-A596-8C4FF17326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9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7ED945-167B-B242-A596-8C4FF1732686}"/>
              </a:ext>
            </a:extLst>
          </p:cNvPr>
          <p:cNvSpPr/>
          <p:nvPr userDrawn="1"/>
        </p:nvSpPr>
        <p:spPr>
          <a:xfrm>
            <a:off x="0" y="5774785"/>
            <a:ext cx="12192000" cy="1101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E7F52-1EA8-BD4D-81AA-5263E022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865" r="69073"/>
          <a:stretch/>
        </p:blipFill>
        <p:spPr>
          <a:xfrm>
            <a:off x="11470491" y="6008246"/>
            <a:ext cx="508149" cy="7057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FF6491-01A6-A743-A44D-432B34FD51CE}"/>
              </a:ext>
            </a:extLst>
          </p:cNvPr>
          <p:cNvGrpSpPr/>
          <p:nvPr userDrawn="1"/>
        </p:nvGrpSpPr>
        <p:grpSpPr>
          <a:xfrm>
            <a:off x="-1" y="5729066"/>
            <a:ext cx="12192001" cy="45719"/>
            <a:chOff x="-1" y="-1"/>
            <a:chExt cx="12192001" cy="620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C9A4FD-8BEE-C94A-90EE-12A6D4F8888F}"/>
                </a:ext>
              </a:extLst>
            </p:cNvPr>
            <p:cNvGrpSpPr/>
            <p:nvPr/>
          </p:nvGrpSpPr>
          <p:grpSpPr>
            <a:xfrm rot="16200000">
              <a:off x="3398259" y="-3397715"/>
              <a:ext cx="61482" cy="6858001"/>
              <a:chOff x="7172325" y="-1"/>
              <a:chExt cx="122963" cy="685800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63834C-C696-7B4A-9A94-4FE51181A0AE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A0514D-56DC-5E41-A05D-214CF1AD44C6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25DE49-B56A-4945-9FD2-7C3FA59DC4D8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F952F8-5D6A-1244-B41E-80E303B95DB6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F6D4806-25F9-5641-9609-AE9BD70BA2DE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031E06-FCDA-104D-8EF4-1EE25C22265E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E770B9-56A5-5C4C-B406-F66D5F39BA51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11940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9EDA1A-40F0-2144-BECA-A4AF88439F2D}"/>
                  </a:ext>
                </a:extLst>
              </p:cNvPr>
              <p:cNvSpPr/>
              <p:nvPr/>
            </p:nvSpPr>
            <p:spPr>
              <a:xfrm>
                <a:off x="7173415" y="5914310"/>
                <a:ext cx="120783" cy="9436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79FB9D-7ED2-C847-961B-BE046197B0E8}"/>
                </a:ext>
              </a:extLst>
            </p:cNvPr>
            <p:cNvGrpSpPr/>
            <p:nvPr/>
          </p:nvGrpSpPr>
          <p:grpSpPr>
            <a:xfrm rot="16200000">
              <a:off x="9494260" y="-2636259"/>
              <a:ext cx="61482" cy="5333998"/>
              <a:chOff x="7172325" y="-1"/>
              <a:chExt cx="122963" cy="533399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DD2B1E-7478-984D-B3FF-261BE4C330DA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252692-88C0-8445-9CDF-82C8DE42190F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6DD795-7EA5-6D4A-AA40-ED08351B6A94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76B19B7-F606-9342-BF8C-E1C499DFCEDB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52B7DE-1488-AD48-BA0A-4A26F172F194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63479E-69EF-0340-ABDD-D72DE6114D66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47AD381-FEF4-7B4A-945B-A5D45E8B0657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455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5D23D-CC86-47AB-8117-A7730A78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556" y="6139779"/>
            <a:ext cx="1927634" cy="405827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GB"/>
              <a:t>1 Levels above 50 indicate growth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3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7ED945-167B-B242-A596-8C4FF1732686}"/>
              </a:ext>
            </a:extLst>
          </p:cNvPr>
          <p:cNvSpPr/>
          <p:nvPr userDrawn="1"/>
        </p:nvSpPr>
        <p:spPr>
          <a:xfrm flipV="1">
            <a:off x="0" y="0"/>
            <a:ext cx="12192000" cy="57568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FF6491-01A6-A743-A44D-432B34FD51CE}"/>
              </a:ext>
            </a:extLst>
          </p:cNvPr>
          <p:cNvGrpSpPr/>
          <p:nvPr userDrawn="1"/>
        </p:nvGrpSpPr>
        <p:grpSpPr>
          <a:xfrm>
            <a:off x="-1" y="5729066"/>
            <a:ext cx="12192001" cy="45719"/>
            <a:chOff x="-1" y="-1"/>
            <a:chExt cx="12192001" cy="620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C9A4FD-8BEE-C94A-90EE-12A6D4F8888F}"/>
                </a:ext>
              </a:extLst>
            </p:cNvPr>
            <p:cNvGrpSpPr/>
            <p:nvPr/>
          </p:nvGrpSpPr>
          <p:grpSpPr>
            <a:xfrm rot="16200000">
              <a:off x="3398259" y="-3397715"/>
              <a:ext cx="61482" cy="6858001"/>
              <a:chOff x="7172325" y="-1"/>
              <a:chExt cx="122963" cy="685800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63834C-C696-7B4A-9A94-4FE51181A0AE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A0514D-56DC-5E41-A05D-214CF1AD44C6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25DE49-B56A-4945-9FD2-7C3FA59DC4D8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F952F8-5D6A-1244-B41E-80E303B95DB6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F6D4806-25F9-5641-9609-AE9BD70BA2DE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031E06-FCDA-104D-8EF4-1EE25C22265E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BE770B9-56A5-5C4C-B406-F66D5F39BA51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11940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9EDA1A-40F0-2144-BECA-A4AF88439F2D}"/>
                  </a:ext>
                </a:extLst>
              </p:cNvPr>
              <p:cNvSpPr/>
              <p:nvPr/>
            </p:nvSpPr>
            <p:spPr>
              <a:xfrm>
                <a:off x="7173415" y="5914310"/>
                <a:ext cx="120783" cy="9436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79FB9D-7ED2-C847-961B-BE046197B0E8}"/>
                </a:ext>
              </a:extLst>
            </p:cNvPr>
            <p:cNvGrpSpPr/>
            <p:nvPr/>
          </p:nvGrpSpPr>
          <p:grpSpPr>
            <a:xfrm rot="16200000">
              <a:off x="9494260" y="-2636259"/>
              <a:ext cx="61482" cy="5333998"/>
              <a:chOff x="7172325" y="-1"/>
              <a:chExt cx="122963" cy="533399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DD2B1E-7478-984D-B3FF-261BE4C330DA}"/>
                  </a:ext>
                </a:extLst>
              </p:cNvPr>
              <p:cNvSpPr/>
              <p:nvPr/>
            </p:nvSpPr>
            <p:spPr>
              <a:xfrm>
                <a:off x="7172325" y="-1"/>
                <a:ext cx="122963" cy="1257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252692-88C0-8445-9CDF-82C8DE42190F}"/>
                  </a:ext>
                </a:extLst>
              </p:cNvPr>
              <p:cNvSpPr/>
              <p:nvPr/>
            </p:nvSpPr>
            <p:spPr>
              <a:xfrm>
                <a:off x="7173415" y="1257301"/>
                <a:ext cx="120783" cy="4254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6DD795-7EA5-6D4A-AA40-ED08351B6A94}"/>
                  </a:ext>
                </a:extLst>
              </p:cNvPr>
              <p:cNvSpPr/>
              <p:nvPr/>
            </p:nvSpPr>
            <p:spPr>
              <a:xfrm>
                <a:off x="7173415" y="1611643"/>
                <a:ext cx="120783" cy="10325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76B19B7-F606-9342-BF8C-E1C499DFCEDB}"/>
                  </a:ext>
                </a:extLst>
              </p:cNvPr>
              <p:cNvSpPr/>
              <p:nvPr/>
            </p:nvSpPr>
            <p:spPr>
              <a:xfrm>
                <a:off x="7173415" y="2644218"/>
                <a:ext cx="120783" cy="452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52B7DE-1488-AD48-BA0A-4A26F172F194}"/>
                  </a:ext>
                </a:extLst>
              </p:cNvPr>
              <p:cNvSpPr/>
              <p:nvPr/>
            </p:nvSpPr>
            <p:spPr>
              <a:xfrm>
                <a:off x="7173415" y="3094347"/>
                <a:ext cx="120783" cy="10298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63479E-69EF-0340-ABDD-D72DE6114D66}"/>
                  </a:ext>
                </a:extLst>
              </p:cNvPr>
              <p:cNvSpPr/>
              <p:nvPr/>
            </p:nvSpPr>
            <p:spPr>
              <a:xfrm>
                <a:off x="7173415" y="3987539"/>
                <a:ext cx="120783" cy="943690"/>
              </a:xfrm>
              <a:prstGeom prst="rect">
                <a:avLst/>
              </a:prstGeom>
              <a:solidFill>
                <a:srgbClr val="29A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47AD381-FEF4-7B4A-945B-A5D45E8B0657}"/>
                  </a:ext>
                </a:extLst>
              </p:cNvPr>
              <p:cNvSpPr/>
              <p:nvPr/>
            </p:nvSpPr>
            <p:spPr>
              <a:xfrm>
                <a:off x="7173415" y="4878373"/>
                <a:ext cx="120783" cy="455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3B69694-38B7-184A-9C18-CDD140913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1499" y="5877499"/>
            <a:ext cx="980501" cy="9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5E08F-2548-4C40-C4B9-573628EF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0C198-4CB7-E3AA-ABB3-650D074BA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7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275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27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27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27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27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27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34EA8-8630-5143-948C-35B01C5E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8A5DC-9E4F-CB4A-8F5E-BBE43E77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8D05-8F3E-B443-BE03-2B7B598F5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8C3B-3C6D-E946-8B91-DF173CE25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3630B-5E63-AA41-BD2A-66A3A86A2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34EA8-8630-5143-948C-35B01C5E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8A5DC-9E4F-CB4A-8F5E-BBE43E77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8D05-8F3E-B443-BE03-2B7B598F5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8C3B-3C6D-E946-8B91-DF173CE25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 Levels above 50 indicate growth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3630B-5E63-AA41-BD2A-66A3A86A2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F6854-4698-AA49-AF64-25287D6B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owthco.uk/what-we-do/gc-business-survey" TargetMode="Externa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chart" Target="../charts/chart1.xml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C2A0C2-C54D-2079-A72A-2507BD395335}"/>
              </a:ext>
            </a:extLst>
          </p:cNvPr>
          <p:cNvSpPr txBox="1"/>
          <p:nvPr/>
        </p:nvSpPr>
        <p:spPr>
          <a:xfrm>
            <a:off x="3852564" y="3127315"/>
            <a:ext cx="5430332" cy="79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Subrahmaniam Krishnan-Harihara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Deputy Director - Research &amp; Information Systems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 Chamber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1B924-9C30-9906-002E-66F419A20FC6}"/>
              </a:ext>
            </a:extLst>
          </p:cNvPr>
          <p:cNvSpPr txBox="1"/>
          <p:nvPr/>
        </p:nvSpPr>
        <p:spPr>
          <a:xfrm>
            <a:off x="444162" y="1142813"/>
            <a:ext cx="1130367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Lato"/>
                <a:cs typeface="Lato"/>
              </a:rPr>
              <a:t>The Greater Manchester Economic Update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5857E-6B73-5D53-653C-6F65233D87A6}"/>
              </a:ext>
            </a:extLst>
          </p:cNvPr>
          <p:cNvSpPr txBox="1"/>
          <p:nvPr/>
        </p:nvSpPr>
        <p:spPr>
          <a:xfrm>
            <a:off x="3852565" y="4418770"/>
            <a:ext cx="5430331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Rupert Greenhalgh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Business Intelligence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Growth Company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E3223A-BD1D-7318-0476-FAB7F36E4F73}"/>
              </a:ext>
            </a:extLst>
          </p:cNvPr>
          <p:cNvSpPr/>
          <p:nvPr/>
        </p:nvSpPr>
        <p:spPr>
          <a:xfrm>
            <a:off x="-2" y="0"/>
            <a:ext cx="12192000" cy="364733"/>
          </a:xfrm>
          <a:prstGeom prst="rect">
            <a:avLst/>
          </a:prstGeom>
          <a:solidFill>
            <a:srgbClr val="0027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81F9-A6E8-B54D-968C-F4ED15602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2F0525-8F42-2408-5B0A-AC04BBF296B5}"/>
              </a:ext>
            </a:extLst>
          </p:cNvPr>
          <p:cNvSpPr txBox="1"/>
          <p:nvPr/>
        </p:nvSpPr>
        <p:spPr>
          <a:xfrm>
            <a:off x="1163028" y="172694"/>
            <a:ext cx="556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Recruitment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3408D-F466-6CC9-2F5D-CF434E907FC0}"/>
              </a:ext>
            </a:extLst>
          </p:cNvPr>
          <p:cNvSpPr txBox="1"/>
          <p:nvPr/>
        </p:nvSpPr>
        <p:spPr>
          <a:xfrm>
            <a:off x="3135025" y="5933538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210E3-B3CB-2192-2D82-CFD39AAD23BB}"/>
              </a:ext>
            </a:extLst>
          </p:cNvPr>
          <p:cNvSpPr txBox="1"/>
          <p:nvPr/>
        </p:nvSpPr>
        <p:spPr>
          <a:xfrm>
            <a:off x="8289824" y="5933538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F69CD-5D8D-63E2-D0B8-DCF8EA63B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50" y="598122"/>
            <a:ext cx="5023300" cy="5335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966229-3266-9164-0864-E4F8ECFDB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08" y="598122"/>
            <a:ext cx="5017762" cy="53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B9C7FC-118F-AC4C-9EF5-28DA67E92227}"/>
              </a:ext>
            </a:extLst>
          </p:cNvPr>
          <p:cNvSpPr txBox="1"/>
          <p:nvPr/>
        </p:nvSpPr>
        <p:spPr>
          <a:xfrm>
            <a:off x="1156167" y="172694"/>
            <a:ext cx="6880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Business Confidence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9B1AF-11A8-FC95-E12A-FB80AA3CC00D}"/>
              </a:ext>
            </a:extLst>
          </p:cNvPr>
          <p:cNvSpPr txBox="1"/>
          <p:nvPr/>
        </p:nvSpPr>
        <p:spPr>
          <a:xfrm>
            <a:off x="2670817" y="5799771"/>
            <a:ext cx="20450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C1F90-4941-95DF-DC3E-236718CF6FDA}"/>
              </a:ext>
            </a:extLst>
          </p:cNvPr>
          <p:cNvSpPr txBox="1"/>
          <p:nvPr/>
        </p:nvSpPr>
        <p:spPr>
          <a:xfrm>
            <a:off x="8498654" y="5799771"/>
            <a:ext cx="20450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D5E320-1F90-0B47-454D-41BA3EC7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37" y="588192"/>
            <a:ext cx="4878788" cy="5182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4BFF5-AD91-D6ED-3223-8CB774A9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77" y="617490"/>
            <a:ext cx="4879123" cy="51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B9C7FC-118F-AC4C-9EF5-28DA67E92227}"/>
              </a:ext>
            </a:extLst>
          </p:cNvPr>
          <p:cNvSpPr txBox="1"/>
          <p:nvPr/>
        </p:nvSpPr>
        <p:spPr>
          <a:xfrm>
            <a:off x="616848" y="193986"/>
            <a:ext cx="5595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Business concerns – Q3 2025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10B36042-26FD-7B64-C90A-94024A8163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098" y="0"/>
            <a:ext cx="10689579" cy="194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9188C-2F6C-A759-6604-233FEE7F3CDA}"/>
              </a:ext>
            </a:extLst>
          </p:cNvPr>
          <p:cNvSpPr txBox="1"/>
          <p:nvPr/>
        </p:nvSpPr>
        <p:spPr>
          <a:xfrm>
            <a:off x="5359254" y="5904423"/>
            <a:ext cx="282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96526-1025-20C9-1616-4A673228A374}"/>
              </a:ext>
            </a:extLst>
          </p:cNvPr>
          <p:cNvSpPr txBox="1"/>
          <p:nvPr/>
        </p:nvSpPr>
        <p:spPr>
          <a:xfrm>
            <a:off x="392305" y="547636"/>
            <a:ext cx="11799695" cy="5356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“Steps taken by the Chancellor / government (and future steps being discussed in the media as potentials) have led to significant wage inflation reluctance to invest and investment confidence dented.”   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“The government have increased wages Nat insurance etc far too much and business are struggling to maintain it.”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“Growth needs to be a priority with the removal of barriers to facilitate.” 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“I have serious reservations about what the next budget will have in store for SME’s.”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“I have no confidence in the future given the track record so far of this govt.” 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“Hospitality is not being supported at all no help from government. Higher fuel utility and beer prices with less footfall.” 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“Footfall is reasonable but average spend per customer has decreased.  We have cut costs wherever possible but these have been negated by increased wages and increased costs in raw materials.”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 “It’s fine. If there was a lower rate of VAT [for hospitality] we would grow at a quicker rate, speed up expansion and recruitment plans and deliver more money to HMRC.”</a:t>
            </a:r>
          </a:p>
          <a:p>
            <a:pPr marL="266700" marR="0" lvl="0" indent="-2667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“Good to see positive action by Greater Manchester Combined Authority.”</a:t>
            </a:r>
          </a:p>
        </p:txBody>
      </p:sp>
    </p:spTree>
    <p:extLst>
      <p:ext uri="{BB962C8B-B14F-4D97-AF65-F5344CB8AC3E}">
        <p14:creationId xmlns:p14="http://schemas.microsoft.com/office/powerpoint/2010/main" val="234030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0E394-A183-A06E-B99F-C86447AC4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982CC3A-F613-33AA-2C5F-A9212CF440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A3454-5616-1744-B3A9-155B062F36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-BOOK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-BOOK" panose="02000504050000020004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F055D-9A52-8384-3EB3-A59A3E846B50}"/>
              </a:ext>
            </a:extLst>
          </p:cNvPr>
          <p:cNvSpPr txBox="1"/>
          <p:nvPr/>
        </p:nvSpPr>
        <p:spPr>
          <a:xfrm>
            <a:off x="2406087" y="1877896"/>
            <a:ext cx="6957479" cy="1051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83A36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6808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F1F28D7C-C1B7-F910-D557-CD633166A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374" y="4213133"/>
            <a:ext cx="1060525" cy="1015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E5665C-230C-1B0B-6B0E-94DDE6581BA3}"/>
              </a:ext>
            </a:extLst>
          </p:cNvPr>
          <p:cNvSpPr txBox="1"/>
          <p:nvPr/>
        </p:nvSpPr>
        <p:spPr>
          <a:xfrm>
            <a:off x="1619118" y="4364960"/>
            <a:ext cx="3617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chemeClr val="bg1"/>
                </a:solidFill>
                <a:latin typeface="Gotham Bold"/>
                <a:ea typeface="Calibri"/>
                <a:cs typeface="Calibri"/>
              </a:rPr>
              <a:t>atharva.joshi@growthco.uk </a:t>
            </a:r>
          </a:p>
          <a:p>
            <a:r>
              <a:rPr lang="en-GB" sz="2000" b="0" i="0" dirty="0">
                <a:solidFill>
                  <a:schemeClr val="bg1"/>
                </a:solidFill>
                <a:latin typeface="Gotham Bold"/>
                <a:ea typeface="Calibri"/>
                <a:cs typeface="Calibri"/>
              </a:rPr>
              <a:t>gautham.maniyan@growthco.uk  </a:t>
            </a:r>
            <a:endParaRPr lang="en-GB" sz="2000" dirty="0">
              <a:latin typeface="Gotham Bold"/>
            </a:endParaRPr>
          </a:p>
        </p:txBody>
      </p:sp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7A3528B6-84F4-00CC-A9A1-CFCF91CA7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6893" y="4128897"/>
            <a:ext cx="1184133" cy="11841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745F16-44F7-32F5-1CE1-95D33B97CEB6}"/>
              </a:ext>
            </a:extLst>
          </p:cNvPr>
          <p:cNvSpPr txBox="1"/>
          <p:nvPr/>
        </p:nvSpPr>
        <p:spPr>
          <a:xfrm>
            <a:off x="5794548" y="4434613"/>
            <a:ext cx="4896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0" i="1" dirty="0">
                <a:solidFill>
                  <a:schemeClr val="bg1"/>
                </a:solidFill>
                <a:latin typeface="Gotham Bold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https://www.growthco.uk/what-we-do/gc-business-survey</a:t>
            </a:r>
            <a:r>
              <a:rPr lang="en-GB" sz="2000" b="0" i="1" dirty="0">
                <a:solidFill>
                  <a:schemeClr val="bg1"/>
                </a:solidFill>
                <a:latin typeface="Gotham Bold"/>
                <a:ea typeface="Calibri"/>
                <a:cs typeface="Calibri"/>
              </a:rPr>
              <a:t> </a:t>
            </a:r>
            <a:endParaRPr lang="en-GB" sz="2000" dirty="0">
              <a:latin typeface="Gotham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55DDF-B5A8-D53B-3E84-2DEE6BBE360F}"/>
              </a:ext>
            </a:extLst>
          </p:cNvPr>
          <p:cNvSpPr txBox="1"/>
          <p:nvPr/>
        </p:nvSpPr>
        <p:spPr>
          <a:xfrm>
            <a:off x="1158392" y="628233"/>
            <a:ext cx="92723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CCFF"/>
                </a:solidFill>
                <a:latin typeface="Gotham Bold"/>
                <a:ea typeface="Calibri" panose="020F0502020204030204" pitchFamily="34" charset="0"/>
                <a:cs typeface="Calibri" panose="020F0502020204030204" pitchFamily="34" charset="0"/>
              </a:rPr>
              <a:t>GC SITUATION REPORT AND </a:t>
            </a:r>
            <a:br>
              <a:rPr lang="en-GB" sz="4400" b="1" dirty="0">
                <a:solidFill>
                  <a:srgbClr val="00CCFF"/>
                </a:solidFill>
                <a:latin typeface="Gotham Bold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solidFill>
                  <a:srgbClr val="00CCFF"/>
                </a:solidFill>
                <a:latin typeface="Gotham Bold"/>
                <a:ea typeface="Calibri" panose="020F0502020204030204" pitchFamily="34" charset="0"/>
                <a:cs typeface="Calibri" panose="020F0502020204030204" pitchFamily="34" charset="0"/>
              </a:rPr>
              <a:t>QUARTERLY BUSINESS SURVEY RESULTS</a:t>
            </a:r>
          </a:p>
          <a:p>
            <a:endParaRPr lang="en-GB" sz="4400" b="1" dirty="0">
              <a:solidFill>
                <a:srgbClr val="00CCFF"/>
              </a:solidFill>
              <a:latin typeface="Gotham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C6A22-3493-3006-7A40-3925A96CBE4F}"/>
              </a:ext>
            </a:extLst>
          </p:cNvPr>
          <p:cNvSpPr txBox="1"/>
          <p:nvPr/>
        </p:nvSpPr>
        <p:spPr>
          <a:xfrm>
            <a:off x="1158392" y="2890391"/>
            <a:ext cx="59490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QUARTERLY DATA FOR 2 JULY 2025 TO 2 OCTOBER 2025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3985D-F87E-8749-ABD1-80E34D724E1C}"/>
              </a:ext>
            </a:extLst>
          </p:cNvPr>
          <p:cNvSpPr txBox="1"/>
          <p:nvPr/>
        </p:nvSpPr>
        <p:spPr>
          <a:xfrm>
            <a:off x="5433516" y="4196491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559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3D9542-C993-8A91-A596-FF587DFB9B39}"/>
              </a:ext>
            </a:extLst>
          </p:cNvPr>
          <p:cNvSpPr txBox="1"/>
          <p:nvPr/>
        </p:nvSpPr>
        <p:spPr>
          <a:xfrm>
            <a:off x="1238863" y="1884285"/>
            <a:ext cx="9714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The Growth Company’s Situation Report and Business Confidence Index is a dedicated monthly survey that takes the temperature of Greater Manchester businesses.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Gotham Bold"/>
              </a:rPr>
              <a:t>These Quarterly Business Survey results are based on 756 survey responses completed between the 2 July 2025 and 2 October 2025 by clients from the GM Business Growth Hub and MIDAS.</a:t>
            </a:r>
            <a:endParaRPr lang="en-GB" sz="2400" dirty="0">
              <a:solidFill>
                <a:schemeClr val="bg1"/>
              </a:solidFill>
              <a:latin typeface="Gotham Bold"/>
              <a:cs typeface="Gotham Book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4D4CB-190B-10F1-1D62-7272AF8298B0}"/>
              </a:ext>
            </a:extLst>
          </p:cNvPr>
          <p:cNvSpPr txBox="1"/>
          <p:nvPr/>
        </p:nvSpPr>
        <p:spPr>
          <a:xfrm>
            <a:off x="516191" y="546840"/>
            <a:ext cx="11395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Gotham Bold"/>
                <a:ea typeface="Calibri" panose="020F0502020204030204" pitchFamily="34" charset="0"/>
                <a:cs typeface="Calibri" panose="020F0502020204030204" pitchFamily="34" charset="0"/>
              </a:rPr>
              <a:t>What is the Situation Report?</a:t>
            </a:r>
          </a:p>
        </p:txBody>
      </p:sp>
    </p:spTree>
    <p:extLst>
      <p:ext uri="{BB962C8B-B14F-4D97-AF65-F5344CB8AC3E}">
        <p14:creationId xmlns:p14="http://schemas.microsoft.com/office/powerpoint/2010/main" val="142393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939F9-1A89-FEF2-1897-27FFF795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621"/>
          <a:stretch>
            <a:fillRect/>
          </a:stretch>
        </p:blipFill>
        <p:spPr>
          <a:xfrm>
            <a:off x="11154161" y="5605625"/>
            <a:ext cx="1037839" cy="865337"/>
          </a:xfrm>
          <a:prstGeom prst="rect">
            <a:avLst/>
          </a:prstGeom>
        </p:spPr>
      </p:pic>
      <p:pic>
        <p:nvPicPr>
          <p:cNvPr id="3" name="Picture 2" descr="The Growth Company - The Apprenticeship Guide">
            <a:extLst>
              <a:ext uri="{FF2B5EF4-FFF2-40B4-BE49-F238E27FC236}">
                <a16:creationId xmlns:a16="http://schemas.microsoft.com/office/drawing/2014/main" id="{A0C5B0C8-7EFE-1FEE-C65B-4460C7EE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4" y="5850835"/>
            <a:ext cx="1030147" cy="5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687873-4EF7-8224-DC27-7DEED3766CAD}"/>
              </a:ext>
            </a:extLst>
          </p:cNvPr>
          <p:cNvSpPr txBox="1"/>
          <p:nvPr/>
        </p:nvSpPr>
        <p:spPr>
          <a:xfrm>
            <a:off x="7544913" y="140816"/>
            <a:ext cx="4309413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600" b="1" dirty="0">
                <a:solidFill>
                  <a:srgbClr val="002756"/>
                </a:solidFill>
                <a:latin typeface="Gotham Bold"/>
              </a:rPr>
              <a:t>ECONOMIC CONTEXT</a:t>
            </a:r>
            <a:endParaRPr lang="en-GB" sz="2600" b="1" i="0" kern="1200" dirty="0">
              <a:solidFill>
                <a:srgbClr val="002756"/>
              </a:solidFill>
              <a:latin typeface="Gotham Bold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C08172-23DD-2E84-7E96-84F6966DC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81259"/>
              </p:ext>
            </p:extLst>
          </p:nvPr>
        </p:nvGraphicFramePr>
        <p:xfrm>
          <a:off x="411270" y="736770"/>
          <a:ext cx="11369460" cy="190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20">
                  <a:extLst>
                    <a:ext uri="{9D8B030D-6E8A-4147-A177-3AD203B41FA5}">
                      <a16:colId xmlns:a16="http://schemas.microsoft.com/office/drawing/2014/main" val="757524036"/>
                    </a:ext>
                  </a:extLst>
                </a:gridCol>
                <a:gridCol w="3789820">
                  <a:extLst>
                    <a:ext uri="{9D8B030D-6E8A-4147-A177-3AD203B41FA5}">
                      <a16:colId xmlns:a16="http://schemas.microsoft.com/office/drawing/2014/main" val="196223302"/>
                    </a:ext>
                  </a:extLst>
                </a:gridCol>
                <a:gridCol w="3789820">
                  <a:extLst>
                    <a:ext uri="{9D8B030D-6E8A-4147-A177-3AD203B41FA5}">
                      <a16:colId xmlns:a16="http://schemas.microsoft.com/office/drawing/2014/main" val="3281067550"/>
                    </a:ext>
                  </a:extLst>
                </a:gridCol>
              </a:tblGrid>
              <a:tr h="29848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UK GDP stalled in July 2025</a:t>
                      </a:r>
                    </a:p>
                  </a:txBody>
                  <a:tcPr marL="85282" marR="85282" marT="42642" marB="42642" anchor="ctr"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UK CPI - Inflation steady at 3.8% in August 2025</a:t>
                      </a:r>
                    </a:p>
                  </a:txBody>
                  <a:tcPr marL="85282" marR="85282" marT="42642" marB="42642" anchor="ctr"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UK trade deficit widens in July 2025 (Latest)</a:t>
                      </a:r>
                    </a:p>
                  </a:txBody>
                  <a:tcPr marL="85282" marR="85282" marT="42642" marB="42642" anchor="ctr">
                    <a:solidFill>
                      <a:srgbClr val="002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2259"/>
                  </a:ext>
                </a:extLst>
              </a:tr>
              <a:tr h="1610740">
                <a:tc>
                  <a:txBody>
                    <a:bodyPr/>
                    <a:lstStyle/>
                    <a:p>
                      <a:pPr algn="just"/>
                      <a:endParaRPr lang="en-GB" sz="1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282" marR="85282" marT="42642" marB="42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1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282" marR="85282" marT="42642" marB="42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1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282" marR="85282" marT="42642" marB="426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81117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1E6C55D-FBBC-C362-9343-7A8636220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07925"/>
              </p:ext>
            </p:extLst>
          </p:nvPr>
        </p:nvGraphicFramePr>
        <p:xfrm>
          <a:off x="411269" y="3368116"/>
          <a:ext cx="11369460" cy="217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20">
                  <a:extLst>
                    <a:ext uri="{9D8B030D-6E8A-4147-A177-3AD203B41FA5}">
                      <a16:colId xmlns:a16="http://schemas.microsoft.com/office/drawing/2014/main" val="1694293330"/>
                    </a:ext>
                  </a:extLst>
                </a:gridCol>
                <a:gridCol w="3789820">
                  <a:extLst>
                    <a:ext uri="{9D8B030D-6E8A-4147-A177-3AD203B41FA5}">
                      <a16:colId xmlns:a16="http://schemas.microsoft.com/office/drawing/2014/main" val="1187720593"/>
                    </a:ext>
                  </a:extLst>
                </a:gridCol>
                <a:gridCol w="3789820">
                  <a:extLst>
                    <a:ext uri="{9D8B030D-6E8A-4147-A177-3AD203B41FA5}">
                      <a16:colId xmlns:a16="http://schemas.microsoft.com/office/drawing/2014/main" val="58209754"/>
                    </a:ext>
                  </a:extLst>
                </a:gridCol>
              </a:tblGrid>
              <a:tr h="29848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The  S&amp;P Global UK Manufacturing PMI 46.2</a:t>
                      </a:r>
                    </a:p>
                  </a:txBody>
                  <a:tcPr marL="85282" marR="85282" marT="42641" marB="42641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The  S&amp;P Global UK Services PMI 50.8</a:t>
                      </a:r>
                    </a:p>
                  </a:txBody>
                  <a:tcPr marL="85282" marR="85282" marT="42641" marB="42641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The  S&amp;P Global UK Construction PMI 46.2</a:t>
                      </a:r>
                    </a:p>
                  </a:txBody>
                  <a:tcPr marL="85282" marR="85282" marT="42641" marB="42641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36679"/>
                  </a:ext>
                </a:extLst>
              </a:tr>
              <a:tr h="1880243">
                <a:tc>
                  <a:txBody>
                    <a:bodyPr/>
                    <a:lstStyle/>
                    <a:p>
                      <a:pPr algn="just"/>
                      <a:endParaRPr lang="en-GB" sz="9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282" marR="85282" marT="42641" marB="4264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9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282" marR="85282" marT="42641" marB="4264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9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282" marR="85282" marT="42641" marB="4264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07524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2B0EB2E-EDFA-FA8D-A377-D59446AA9781}"/>
              </a:ext>
            </a:extLst>
          </p:cNvPr>
          <p:cNvGrpSpPr/>
          <p:nvPr/>
        </p:nvGrpSpPr>
        <p:grpSpPr>
          <a:xfrm>
            <a:off x="485411" y="1227665"/>
            <a:ext cx="11236119" cy="1738342"/>
            <a:chOff x="283230" y="3582117"/>
            <a:chExt cx="11702008" cy="16683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BB9D65-AAF5-75B5-413C-796D3C4D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230" y="3582117"/>
              <a:ext cx="3604823" cy="1667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2BCE4C-495C-2536-FECE-CCB3AB3BE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0954" y="3582535"/>
              <a:ext cx="3606559" cy="1667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ACC74C-32E8-6F89-6517-F26979927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0414" y="3582118"/>
              <a:ext cx="3604824" cy="166791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44AFDB-F80F-0F6F-9E25-DF19ED3AB93D}"/>
              </a:ext>
            </a:extLst>
          </p:cNvPr>
          <p:cNvGrpSpPr/>
          <p:nvPr/>
        </p:nvGrpSpPr>
        <p:grpSpPr>
          <a:xfrm>
            <a:off x="490733" y="3851345"/>
            <a:ext cx="11231156" cy="1836395"/>
            <a:chOff x="124772" y="2899512"/>
            <a:chExt cx="12042064" cy="19689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89B0F5-1E05-7A6D-2228-4DAB33E8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772" y="2899512"/>
              <a:ext cx="3943926" cy="19459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125500-FD27-F0EC-8780-60E2311F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19341" y="2899512"/>
              <a:ext cx="3953317" cy="19223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3A1575-4635-41BD-B05C-FFE0BA23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944"/>
            <a:stretch/>
          </p:blipFill>
          <p:spPr>
            <a:xfrm>
              <a:off x="8123301" y="2922508"/>
              <a:ext cx="4043535" cy="1945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21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1A138-869A-9653-C810-8FDE23683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10BAF4-D3FF-70A2-E060-9A29FB4E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81"/>
          <a:stretch>
            <a:fillRect/>
          </a:stretch>
        </p:blipFill>
        <p:spPr>
          <a:xfrm>
            <a:off x="11154161" y="5586016"/>
            <a:ext cx="1037839" cy="897924"/>
          </a:xfrm>
          <a:prstGeom prst="rect">
            <a:avLst/>
          </a:prstGeom>
        </p:spPr>
      </p:pic>
      <p:pic>
        <p:nvPicPr>
          <p:cNvPr id="3" name="Picture 2" descr="The Growth Company - The Apprenticeship Guide">
            <a:extLst>
              <a:ext uri="{FF2B5EF4-FFF2-40B4-BE49-F238E27FC236}">
                <a16:creationId xmlns:a16="http://schemas.microsoft.com/office/drawing/2014/main" id="{234E426C-E830-115D-E438-5C57D241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4" y="5850835"/>
            <a:ext cx="1030147" cy="5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820EC-71E5-9264-7D38-F4DDE5CBBC38}"/>
              </a:ext>
            </a:extLst>
          </p:cNvPr>
          <p:cNvSpPr txBox="1"/>
          <p:nvPr/>
        </p:nvSpPr>
        <p:spPr>
          <a:xfrm>
            <a:off x="3445659" y="197796"/>
            <a:ext cx="8562594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600" b="1" dirty="0">
                <a:solidFill>
                  <a:srgbClr val="002756"/>
                </a:solidFill>
                <a:latin typeface="Gotham Bold"/>
              </a:rPr>
              <a:t>BUSINESS CONFIDENCE INDEX (1=LOW, 10=HIGH)</a:t>
            </a:r>
            <a:endParaRPr lang="en-GB" sz="2600" b="1" i="0" kern="1200" dirty="0">
              <a:solidFill>
                <a:srgbClr val="002756"/>
              </a:solidFill>
              <a:latin typeface="Gotham Bold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3B16B-11B1-D778-08B5-4D107EF1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8"/>
          <a:stretch/>
        </p:blipFill>
        <p:spPr>
          <a:xfrm>
            <a:off x="840656" y="852346"/>
            <a:ext cx="10510685" cy="4956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4132A8-2DA5-8E1D-B314-01B243AA04A4}"/>
              </a:ext>
            </a:extLst>
          </p:cNvPr>
          <p:cNvSpPr txBox="1"/>
          <p:nvPr/>
        </p:nvSpPr>
        <p:spPr>
          <a:xfrm>
            <a:off x="5008919" y="3059791"/>
            <a:ext cx="6306781" cy="102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Confidence remains steady but fragile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slight declines suggesting cautious optimism. Sectors like Business &amp; Professional Services and remain more confident, while Green Tech and Engineering show vulnerability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5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00DA4A-B6FF-402A-8139-9193395C1A72}"/>
              </a:ext>
            </a:extLst>
          </p:cNvPr>
          <p:cNvSpPr txBox="1"/>
          <p:nvPr/>
        </p:nvSpPr>
        <p:spPr>
          <a:xfrm>
            <a:off x="136112" y="292893"/>
            <a:ext cx="11742233" cy="4985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600" b="1" dirty="0">
                <a:solidFill>
                  <a:srgbClr val="002756"/>
                </a:solidFill>
                <a:latin typeface="Gotham Bold"/>
              </a:rPr>
              <a:t>BUSINESS SURVEY HEADLINES</a:t>
            </a:r>
            <a:endParaRPr lang="en-GB" sz="2600" b="1" i="0" kern="1200" dirty="0">
              <a:solidFill>
                <a:srgbClr val="002756"/>
              </a:solidFill>
              <a:latin typeface="Gotham Bold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2A6CF-5211-2E35-6C75-1CFC61D8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812"/>
            <a:ext cx="12192000" cy="293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CFB01-630F-869B-3948-9CBE274F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13" y="3546990"/>
            <a:ext cx="1095511" cy="282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90968-5FD6-2CA5-5ACB-551877311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114" y="4076200"/>
            <a:ext cx="1011352" cy="304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B5112-AA16-78AA-53B1-FBBADA9F3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511" y="2571823"/>
            <a:ext cx="1246903" cy="295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2B3F7-9F2C-A3B1-FC86-4555BE706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640" y="2066092"/>
            <a:ext cx="1214201" cy="279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81608-97EC-0E3E-BE27-C6216198A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640" y="2556238"/>
            <a:ext cx="1317745" cy="279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3C7FF-457E-9252-55CD-D71FC16BF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0113" y="2066092"/>
            <a:ext cx="1332125" cy="276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DBC89-6AC9-22A5-D668-CC082C57F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0113" y="2563657"/>
            <a:ext cx="850765" cy="2719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2E60D2-BE26-4652-637E-BDA4F001A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8510" y="2066092"/>
            <a:ext cx="1522761" cy="295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AB45BE-AA01-E207-C870-A432694335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820" y="3550020"/>
            <a:ext cx="1095510" cy="279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2372A6-BC2B-C1F8-4DBA-5B90D532A8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7820" y="4131674"/>
            <a:ext cx="1713155" cy="300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1F1976-74E7-C0BD-4005-3150393FF1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0661" y="3532893"/>
            <a:ext cx="1246903" cy="282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EDF39F-D367-0618-9366-C0BA3B72CD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0661" y="4078968"/>
            <a:ext cx="1643519" cy="30165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642AED0-EC8A-8CC3-0787-8756574DD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52330"/>
              </p:ext>
            </p:extLst>
          </p:nvPr>
        </p:nvGraphicFramePr>
        <p:xfrm>
          <a:off x="6737" y="4684419"/>
          <a:ext cx="12198738" cy="31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246">
                  <a:extLst>
                    <a:ext uri="{9D8B030D-6E8A-4147-A177-3AD203B41FA5}">
                      <a16:colId xmlns:a16="http://schemas.microsoft.com/office/drawing/2014/main" val="1560483232"/>
                    </a:ext>
                  </a:extLst>
                </a:gridCol>
                <a:gridCol w="4066246">
                  <a:extLst>
                    <a:ext uri="{9D8B030D-6E8A-4147-A177-3AD203B41FA5}">
                      <a16:colId xmlns:a16="http://schemas.microsoft.com/office/drawing/2014/main" val="3976645239"/>
                    </a:ext>
                  </a:extLst>
                </a:gridCol>
                <a:gridCol w="4066246">
                  <a:extLst>
                    <a:ext uri="{9D8B030D-6E8A-4147-A177-3AD203B41FA5}">
                      <a16:colId xmlns:a16="http://schemas.microsoft.com/office/drawing/2014/main" val="2069695544"/>
                    </a:ext>
                  </a:extLst>
                </a:gridCol>
              </a:tblGrid>
              <a:tr h="31992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CASHFLOW &amp; RESERVES</a:t>
                      </a:r>
                    </a:p>
                  </a:txBody>
                  <a:tcPr marL="84733" marR="84733" marT="42366" marB="4236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ACCESS TO CLIENTS</a:t>
                      </a:r>
                    </a:p>
                  </a:txBody>
                  <a:tcPr marL="84733" marR="84733" marT="42366" marB="4236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RECRUITMENT</a:t>
                      </a:r>
                    </a:p>
                  </a:txBody>
                  <a:tcPr marL="84733" marR="84733" marT="42366" marB="4236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112137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CA7EFD5-55C0-1907-AC9F-14CFC9A67353}"/>
              </a:ext>
              <a:ext uri="{147F2762-F138-4A5C-976F-8EAC2B608ADB}">
                <a16:predDERef xmlns:a16="http://schemas.microsoft.com/office/drawing/2014/main" pred="{E3080681-470F-418F-8E23-F621941EE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824879"/>
              </p:ext>
            </p:extLst>
          </p:nvPr>
        </p:nvGraphicFramePr>
        <p:xfrm>
          <a:off x="0" y="5090487"/>
          <a:ext cx="5994024" cy="176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07FAA2-F668-5F5A-5E86-40BBC3475997}"/>
              </a:ext>
              <a:ext uri="{147F2762-F138-4A5C-976F-8EAC2B608ADB}">
                <a16:predDERef xmlns:a16="http://schemas.microsoft.com/office/drawing/2014/main" pred="{2B298D9E-7605-4FA7-B5BE-203CA0D0F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503356"/>
              </p:ext>
            </p:extLst>
          </p:nvPr>
        </p:nvGraphicFramePr>
        <p:xfrm>
          <a:off x="5994024" y="5097089"/>
          <a:ext cx="6197976" cy="176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7" name="Table 5">
            <a:extLst>
              <a:ext uri="{FF2B5EF4-FFF2-40B4-BE49-F238E27FC236}">
                <a16:creationId xmlns:a16="http://schemas.microsoft.com/office/drawing/2014/main" id="{65D41F7A-29E2-9C4E-8BB2-6918B064A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02299"/>
              </p:ext>
            </p:extLst>
          </p:nvPr>
        </p:nvGraphicFramePr>
        <p:xfrm>
          <a:off x="6737" y="1313785"/>
          <a:ext cx="12192000" cy="31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942933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877205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209754"/>
                    </a:ext>
                  </a:extLst>
                </a:gridCol>
              </a:tblGrid>
              <a:tr h="31992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SALES SENTIMENT</a:t>
                      </a:r>
                    </a:p>
                  </a:txBody>
                  <a:tcPr marL="84733" marR="84733" marT="42366" marB="4236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SUPPLY CHAIN ISSUES</a:t>
                      </a:r>
                    </a:p>
                  </a:txBody>
                  <a:tcPr marL="84733" marR="84733" marT="42366" marB="4236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FUTURE PROFIT SENTIMENT</a:t>
                      </a:r>
                    </a:p>
                  </a:txBody>
                  <a:tcPr marL="84733" marR="84733" marT="42366" marB="42366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002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366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1AC0C8-8388-5782-AA58-2F81AABF1DF3}"/>
              </a:ext>
            </a:extLst>
          </p:cNvPr>
          <p:cNvSpPr txBox="1"/>
          <p:nvPr/>
        </p:nvSpPr>
        <p:spPr>
          <a:xfrm>
            <a:off x="136112" y="655034"/>
            <a:ext cx="491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Gotham Bold"/>
                <a:sym typeface="Wingdings 3" panose="05040102010807070707" pitchFamily="18" charset="2"/>
              </a:rPr>
              <a:t> </a:t>
            </a:r>
            <a:r>
              <a:rPr lang="en-GB" b="1" dirty="0">
                <a:latin typeface="Gotham Bold"/>
              </a:rPr>
              <a:t>Current Month	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otham Bold"/>
                <a:sym typeface="Wingdings 3" panose="05040102010807070707" pitchFamily="18" charset="2"/>
              </a:rPr>
              <a:t></a:t>
            </a:r>
            <a:r>
              <a:rPr lang="en-GB" b="1" dirty="0">
                <a:latin typeface="Gotham Bold"/>
              </a:rPr>
              <a:t>Previous month	</a:t>
            </a:r>
          </a:p>
        </p:txBody>
      </p:sp>
    </p:spTree>
    <p:extLst>
      <p:ext uri="{BB962C8B-B14F-4D97-AF65-F5344CB8AC3E}">
        <p14:creationId xmlns:p14="http://schemas.microsoft.com/office/powerpoint/2010/main" val="106064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226DE-C62E-4DFA-3CBF-0726CFEB7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74852-96E1-765C-3BC5-A43DA27A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161" y="5376143"/>
            <a:ext cx="1037839" cy="1037839"/>
          </a:xfrm>
          <a:prstGeom prst="rect">
            <a:avLst/>
          </a:prstGeom>
        </p:spPr>
      </p:pic>
      <p:pic>
        <p:nvPicPr>
          <p:cNvPr id="3" name="Picture 2" descr="The Growth Company - The Apprenticeship Guide">
            <a:extLst>
              <a:ext uri="{FF2B5EF4-FFF2-40B4-BE49-F238E27FC236}">
                <a16:creationId xmlns:a16="http://schemas.microsoft.com/office/drawing/2014/main" id="{E79C28DC-6FD3-B9BE-B417-2D0551A2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4" y="5850835"/>
            <a:ext cx="1030147" cy="5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BFD08-3BE7-51F7-A33B-EF29BDD97139}"/>
              </a:ext>
            </a:extLst>
          </p:cNvPr>
          <p:cNvSpPr txBox="1"/>
          <p:nvPr/>
        </p:nvSpPr>
        <p:spPr>
          <a:xfrm>
            <a:off x="6096000" y="197796"/>
            <a:ext cx="568473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600" b="1" dirty="0">
                <a:solidFill>
                  <a:srgbClr val="002756"/>
                </a:solidFill>
                <a:latin typeface="Gotham Bold"/>
              </a:rPr>
              <a:t>BUSINESS SURVEY HEADLINES</a:t>
            </a:r>
            <a:endParaRPr lang="en-GB" sz="2600" b="1" dirty="0">
              <a:solidFill>
                <a:srgbClr val="002756"/>
              </a:solidFill>
              <a:latin typeface="Gotham Bold"/>
              <a:cs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4AA240-5CFA-FC52-4478-6A719252CAA5}"/>
              </a:ext>
              <a:ext uri="{147F2762-F138-4A5C-976F-8EAC2B608ADB}">
                <a16:predDERef xmlns:a16="http://schemas.microsoft.com/office/drawing/2014/main" pred="{E57FA317-2125-46A6-9A83-13C803EF2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223192"/>
              </p:ext>
            </p:extLst>
          </p:nvPr>
        </p:nvGraphicFramePr>
        <p:xfrm>
          <a:off x="2394858" y="968829"/>
          <a:ext cx="6947480" cy="502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01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B9C7FC-118F-AC4C-9EF5-28DA67E92227}"/>
              </a:ext>
            </a:extLst>
          </p:cNvPr>
          <p:cNvSpPr txBox="1"/>
          <p:nvPr/>
        </p:nvSpPr>
        <p:spPr>
          <a:xfrm>
            <a:off x="1444378" y="269913"/>
            <a:ext cx="8718193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What is the Quarterly Economic Survey (QES)?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60F331A-B04A-6C41-A11D-B19456CA8B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A3454-5616-1744-B3A9-155B062F36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BOOK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-BOOK" panose="02000504050000020004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88E78-9CEE-C8CE-1E23-C993A8DAA0BD}"/>
              </a:ext>
            </a:extLst>
          </p:cNvPr>
          <p:cNvSpPr txBox="1"/>
          <p:nvPr/>
        </p:nvSpPr>
        <p:spPr>
          <a:xfrm>
            <a:off x="1444378" y="1104667"/>
            <a:ext cx="10144324" cy="187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The Greater Manchester QES is part of the UK’s largest and most reliable business confidence survey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GM Chamber administers the survey in GM and co-ordinates the North West QES, which goes to the BCC. </a:t>
            </a:r>
          </a:p>
        </p:txBody>
      </p:sp>
      <p:graphicFrame>
        <p:nvGraphicFramePr>
          <p:cNvPr id="20" name="TextBox 6">
            <a:extLst>
              <a:ext uri="{FF2B5EF4-FFF2-40B4-BE49-F238E27FC236}">
                <a16:creationId xmlns:a16="http://schemas.microsoft.com/office/drawing/2014/main" id="{13D5E1EF-1043-DBC8-F1C2-3217ACEAD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874274"/>
              </p:ext>
            </p:extLst>
          </p:nvPr>
        </p:nvGraphicFramePr>
        <p:xfrm>
          <a:off x="84317" y="2160753"/>
          <a:ext cx="11791872" cy="309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64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50E5A-F2A0-C121-36E7-37BB002A780B}"/>
              </a:ext>
            </a:extLst>
          </p:cNvPr>
          <p:cNvSpPr txBox="1"/>
          <p:nvPr/>
        </p:nvSpPr>
        <p:spPr>
          <a:xfrm>
            <a:off x="1274200" y="1782712"/>
            <a:ext cx="732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Gotham Bold"/>
              </a:rPr>
              <a:t>ANNEX: </a:t>
            </a:r>
          </a:p>
          <a:p>
            <a:r>
              <a:rPr lang="en-GB" sz="4000" dirty="0">
                <a:solidFill>
                  <a:schemeClr val="bg1"/>
                </a:solidFill>
                <a:latin typeface="Gotham Bold"/>
              </a:rPr>
              <a:t>DETAILED FINDINGS, TIMESERIES AND RESPONSE RATES</a:t>
            </a:r>
          </a:p>
        </p:txBody>
      </p:sp>
    </p:spTree>
    <p:extLst>
      <p:ext uri="{BB962C8B-B14F-4D97-AF65-F5344CB8AC3E}">
        <p14:creationId xmlns:p14="http://schemas.microsoft.com/office/powerpoint/2010/main" val="174301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12E7998-BBFC-A9EF-C323-649FA48566EE}"/>
              </a:ext>
            </a:extLst>
          </p:cNvPr>
          <p:cNvSpPr txBox="1">
            <a:spLocks/>
          </p:cNvSpPr>
          <p:nvPr/>
        </p:nvSpPr>
        <p:spPr>
          <a:xfrm>
            <a:off x="-436035" y="65403"/>
            <a:ext cx="12447454" cy="3962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7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2600" dirty="0">
                <a:latin typeface="Gotham Bold"/>
                <a:cs typeface="Calibri" panose="020F0502020204030204" pitchFamily="34" charset="0"/>
              </a:rPr>
              <a:t>ANNEX: ORGANISATION GROWTH SURVEY RESULTS DETAIL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26AA5-F14C-D604-DD70-9D23113525E7}"/>
              </a:ext>
            </a:extLst>
          </p:cNvPr>
          <p:cNvSpPr txBox="1"/>
          <p:nvPr/>
        </p:nvSpPr>
        <p:spPr>
          <a:xfrm>
            <a:off x="4995504" y="473814"/>
            <a:ext cx="7015915" cy="39623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GB" sz="1050" b="1" i="1" dirty="0">
                <a:solidFill>
                  <a:srgbClr val="002756"/>
                </a:solidFill>
              </a:rPr>
              <a:t>Previous survey results shown in brackets - note rounding on all values 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2E42153E-AB20-8CE8-4C59-BA4F812BE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98145"/>
              </p:ext>
            </p:extLst>
          </p:nvPr>
        </p:nvGraphicFramePr>
        <p:xfrm>
          <a:off x="0" y="498166"/>
          <a:ext cx="12192000" cy="635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942933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877205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209754"/>
                    </a:ext>
                  </a:extLst>
                </a:gridCol>
              </a:tblGrid>
              <a:tr h="24243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GROWTH, CONFIDENCE AND INVESTMENT</a:t>
                      </a:r>
                    </a:p>
                  </a:txBody>
                  <a:tcPr marL="72957" marR="72957" marT="36478" marB="36478" anchor="ctr"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MAIN IMPACTS AND FINANCIAL RESILIENCE</a:t>
                      </a:r>
                    </a:p>
                  </a:txBody>
                  <a:tcPr marL="72957" marR="72957" marT="36478" marB="36478" anchor="ctr"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BUSINESS CHALLENGES AND SUPPORT NEEDS</a:t>
                      </a:r>
                    </a:p>
                  </a:txBody>
                  <a:tcPr marL="72957" marR="72957" marT="36478" marB="36478" anchor="ctr">
                    <a:solidFill>
                      <a:srgbClr val="002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36679"/>
                  </a:ext>
                </a:extLst>
              </a:tr>
              <a:tr h="30065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900" b="1" i="0" dirty="0">
                          <a:solidFill>
                            <a:srgbClr val="002756"/>
                          </a:solidFill>
                          <a:latin typeface="Calibri"/>
                          <a:cs typeface="Calibri"/>
                        </a:rPr>
                        <a:t>The GC Business Confidence Index (GC-BCI) is a ranking (1 low to 10 high) of how confident businesses are on their growth prospects for the year ahead.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GC Business Confidence Index (GC-BCI) 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for September 2025 stood at 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7.2 out of 10, down slightly from 7.3 in August. Confidence levels are above average for Business Financial &amp; Professional Services, Construction, DCTs and Hospitality, and lower than average in Retail, Green Tech, Life Sciences, and Engineering.</a:t>
                      </a:r>
                      <a:endParaRPr lang="en-GB" sz="900" dirty="0">
                        <a:solidFill>
                          <a:srgbClr val="0027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Current sales.</a:t>
                      </a:r>
                      <a:r>
                        <a:rPr lang="en-GB" sz="900" b="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 16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% (unchanged) of firms reported an increase in sales, 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and 10% (vs 11%) reported decreased sales in the last 12 weeks.</a:t>
                      </a:r>
                      <a:endParaRPr lang="en-GB" sz="900" b="0" dirty="0">
                        <a:solidFill>
                          <a:srgbClr val="0027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Future profits. </a:t>
                      </a:r>
                      <a:r>
                        <a:rPr lang="en-GB" sz="900" b="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% (unchanged) expect profits to increase in the year ahead.</a:t>
                      </a:r>
                      <a:r>
                        <a:rPr lang="en-GB" sz="900" b="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2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% (unchanged) expect profits to decrease.</a:t>
                      </a:r>
                      <a:r>
                        <a:rPr lang="en-GB" sz="900" b="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The sectors most optimistic about future profitability are BFPS, DCTs, Retail, Green Tech, and Hospitality. Profit sentiment was lower than average in Construction, Education, and Health Care.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dirty="0">
                          <a:solidFill>
                            <a:srgbClr val="002756"/>
                          </a:solidFill>
                          <a:latin typeface="Calibri"/>
                          <a:cs typeface="Calibri"/>
                        </a:rPr>
                        <a:t>Investment.</a:t>
                      </a:r>
                      <a:r>
                        <a:rPr lang="en-GB" sz="900" b="1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900" b="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33%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(vs 31%) of firms expect to increase capital expenditure in the 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ahead. The most optimistic sectors include Engineering, Green Tech, Hospitality, Manufacturing, and Retail. In contrast, expectations are lowest in Construction, DCTs, Education, and Health Care.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Workforce Development.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30% (vs 32%) of firms plan to increase investment. Sectors more likely to report an increase are Retail, Education, and Health Care.</a:t>
                      </a:r>
                      <a:endParaRPr lang="en-GB" sz="900" b="0" kern="1200" dirty="0">
                        <a:solidFill>
                          <a:srgbClr val="0027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2957" marR="72957" marT="36478" marB="36478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Main impacts.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27% (vs 30%) reported rising costs as the main impact, followed by cashflow issues 12% (vs 11%), staff shortages due to recruitment difficulties 9% (vs 8%), and minor supply chain challenges 8% (unchanged).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Cash reserves.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61% of firms (vs 58%) report having cash reserves to last over 6 months. Reserves were highest in Education, Construction, Engineering, Hospitality, Manufacturing, and Retail, and lowest in Green Tech and Logistics.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Cashflow. 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12% (vs 11%) of firms reported cashflow problems. Micro-sized firms (&lt;10 employees) were more likely to face cashflow challenges than larger SMEs (50–249+ FTEs), with higher risk reported in DCTs, Manufacturing, and Hospitality. 2% (unchanged) of firms reported late payments.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Analysis of insolvency risk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 for September 2025 shows increase in the total number of firms (10 or more employees) reporting heightened levels of risk:</a:t>
                      </a:r>
                    </a:p>
                    <a:p>
                      <a:pPr marL="628650" marR="0" lvl="1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</a:pP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1147 (up from 667 </a:t>
                      </a:r>
                      <a:r>
                        <a:rPr lang="en-GB" sz="900" kern="1200" noProof="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last month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) firms have 1 flag - some risk; </a:t>
                      </a:r>
                    </a:p>
                    <a:p>
                      <a:pPr marL="628650" marR="0" lvl="1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</a:pP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57 (up from 41) have 2 red flags - medium insolvency risk;</a:t>
                      </a:r>
                    </a:p>
                    <a:p>
                      <a:pPr marL="628650" marR="0" lvl="1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</a:pP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60 (up from 21) have 3 red flags - insolvency imminent. 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Change in risk.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The proportion of firms with a red flag rating increased +2.2 percentage point on levels in September (UK +1.0ppt). Over the last 12 months, the proportion of firms with a red flag rose by 0.1 percentage point (UK-0.7%pt)</a:t>
                      </a:r>
                    </a:p>
                  </a:txBody>
                  <a:tcPr marL="72957" marR="72957" marT="36478" marB="3647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The main challenges for businesses in the near term 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are accessing new domestic sales, 48% (vs 51%). This challenge is more acute in DCT, BFPS, Healthcare, Construction and Green Tech. The next most common challenges are developing new products &amp; services 33% (vs 31%), business model change 32% (vs 31%), finances 27% (vs 25%), and workforce development 24% (vs 27%)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International trade.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22% of firms (unchanged) export goods/services, with 17% (vs 16%) expanding into new markets, a trend particularly notable in the DCTs, Engineering, Manufacturing, Green Tech, and Life Sciences. 12% (vs 11%) of firms engaged in overseas trade are looking to expand in their current markets.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Future support. 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The main areas where firms seek future support are business planning 36% (unchanged), sales &amp; marketing 31% (vs 32%), innovation 33% (vs 32%), workforce development 30% (vs 29%) and financial advice 24% (vs 21%).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Micro-size and small firms (0-9 FTEs) were more likely to indicate future support needs in business planning, sales and marketing, and innovation. Whereas firms with 10+ employees were more likely to request support in </a:t>
                      </a:r>
                      <a:r>
                        <a:rPr lang="en-GB" sz="900" kern="1200" dirty="0" err="1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WfD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and skills, recruitment, environmental impacts, &amp; digital transformation.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Environmental Impact Management.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 14% (vs 12%) require assistance with managing their environmental impact. Larger SMEs and large firms were more likely than micro-size firms to specify these support needs.</a:t>
                      </a:r>
                    </a:p>
                  </a:txBody>
                  <a:tcPr marL="72957" marR="72957" marT="36478" marB="3647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14838"/>
                  </a:ext>
                </a:extLst>
              </a:tr>
              <a:tr h="2424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RECRUITMENT, EMPLOYMENT AND SKILLS</a:t>
                      </a:r>
                    </a:p>
                  </a:txBody>
                  <a:tcPr marL="72957" marR="72957" marT="36478" marB="3647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 RESEARCH, DEVELOPMENT AND INNOVATION </a:t>
                      </a:r>
                    </a:p>
                  </a:txBody>
                  <a:tcPr marL="72957" marR="72957" marT="36478" marB="3647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 SOCIAL VALUE AND GOOD EMPLOYMENT PRACTICES</a:t>
                      </a:r>
                    </a:p>
                  </a:txBody>
                  <a:tcPr marL="72957" marR="72957" marT="36478" marB="3647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79559"/>
                  </a:ext>
                </a:extLst>
              </a:tr>
              <a:tr h="2868379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Recruitment: 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26% (vs 28%) of firms are currently recruiting new staff. Recruitment rates (% recruiting) are higher amongst SMEs (50 to 250+ employees). By sector, recruitment is more active in BFPS, Other Manufacturing, Education, Green Tech, and Retail. Whereas, Life Sciences, Engineering, and DCTs sectors were least likely to be recruiting.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Workforce skill gaps.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41</a:t>
                      </a:r>
                      <a:r>
                        <a:rPr lang="en-GB" sz="900" b="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% 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(vs 44%) reported that their existing workforce skills are fully aligned with their business plan objectives. 46% (vs 43%) indicated that skills are only partially at the required level, and 2% (unchanged) stated that their workforce skills are not at the right level (11% said ‘don’t know’).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Smaller SMEs were more likely to report gaps in sales &amp; customer skills, whilst firms with 50+ FTEs were more likely to report gaps in managing/motivating staff, team working, and management &amp; leadership skills.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The main technical skill gaps: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Specialist technical skills 29% (vs 30%), advanced IT skills 16% (vs 14%), solving complex problems 8% (vs 10%), and knowledge of specific products/services 8% (vs 9%).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The main people and practical / personal skill gaps: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 Sales and selling 23% (unchanged), motivating staff 14% (vs 13%), customer handling skills 11% (unchanged), and time management 9% (unchanged).</a:t>
                      </a:r>
                    </a:p>
                  </a:txBody>
                  <a:tcPr marL="72957" marR="72957" marT="36478" marB="36478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Innovation activities in last year.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35% (vs 33%) have invested in new / significantly improved services, 29% (vs 27%) in R&amp;D, 21% (vs 20%) new business practices, 14% (vs 19%) introduced new / significantly improved goods, and 12% (vs 11%) have invested in improved production methods.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Digital innovation.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10% (unchanged) have invested in the acquisition of digital products, and 5% (unchanged) made investments in the acquisition of new machinery especially, in the Manufacturing and Engineering sectors.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Future innovation.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35% (vs 31%) of firms are looking to increase investment and R&amp;D in future, highest in BFPS, Life-Sciences, DCTs, and Manufacturing. 30% (vs 33%) said they were likely to invest in workforce development, highest within the Education, Green Tech, Retail, DCT, and </a:t>
                      </a:r>
                      <a:r>
                        <a:rPr lang="en-GB" sz="9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Health Care.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Digital Transformation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. 19% (unchanged) firms are looking to invest in digital transformation, highest within the Construction, Manufacturing &amp; Engineering, and Retail sectors; and less likely in Health Care, Life Sciences, </a:t>
                      </a:r>
                      <a:r>
                        <a:rPr lang="en-GB" sz="900" kern="1200" dirty="0">
                          <a:solidFill>
                            <a:srgbClr val="002756"/>
                          </a:solidFill>
                          <a:latin typeface="Calibri"/>
                          <a:ea typeface="Calibri"/>
                          <a:cs typeface="Calibri"/>
                        </a:rPr>
                        <a:t>Green Tech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, Hospitality, and Education.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AI Adoption: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43% (vs 44%) have adopted AI into business. Firms were most likely to have implemented AI in data processing and analytics, sales and marketing, replacing customer support, and automating routine processes.</a:t>
                      </a:r>
                    </a:p>
                  </a:txBody>
                  <a:tcPr marL="72957" marR="72957" marT="36478" marB="36478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Organisations were asked if they had/or intended to have the following: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Guaranteed at least 16 hours of work per week.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56% (vs 59%) said this currently applies, and 26% (vs 21%) said they are likely to consider in future.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Paying employees the Real Living Wage.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51% of firms (vs 55%) paid the RLW, while 30% (vs 24%) indicated they are likely to implement it in the future.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Investing in leadership.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45% (vs 44%) said that they are investing in leadership, while 39% (vs 37%) indicated they are likely to do so in future.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Promoting healthy work practices.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44% (unchanged) said this currently applies, while 30% (vs 28%) indicated they are likely to do so in future.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Offering flexible working options to employees.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42% (vs 45%) said this currently applies, and 35% (vs 31%) said likely to implement in the future.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Looking to increase the diversity of the workforce. 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39% (unchanged) of firms said this currently applies, 37% (vs 34%) said likely to include this in the future.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900" b="1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Involving employees in the overall direction of the business</a:t>
                      </a:r>
                      <a:r>
                        <a:rPr lang="en-GB" sz="900" b="0" kern="1200" dirty="0">
                          <a:solidFill>
                            <a:srgbClr val="002756"/>
                          </a:solidFill>
                          <a:latin typeface="Calibri"/>
                          <a:ea typeface="+mn-ea"/>
                          <a:cs typeface="Calibri"/>
                        </a:rPr>
                        <a:t>. 36% (unchanged) said this currently applies. 38% (vs 34%) said likely to do so in future.</a:t>
                      </a:r>
                    </a:p>
                  </a:txBody>
                  <a:tcPr marL="72957" marR="72957" marT="36478" marB="36478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3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9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B2EBC5B-2521-07AA-01BE-B05F6A7D7C62}"/>
              </a:ext>
            </a:extLst>
          </p:cNvPr>
          <p:cNvSpPr txBox="1">
            <a:spLocks/>
          </p:cNvSpPr>
          <p:nvPr/>
        </p:nvSpPr>
        <p:spPr>
          <a:xfrm>
            <a:off x="402780" y="238513"/>
            <a:ext cx="11630722" cy="3751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7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600" dirty="0">
                <a:latin typeface="Gotham Bold"/>
                <a:cs typeface="Calibri" panose="020F0502020204030204" pitchFamily="34" charset="0"/>
              </a:rPr>
              <a:t>TIME SERIES OF THE MAIN IMPACTS OF ECONOMY ON BUSINESS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5F1FD86-0C8F-A6BA-FBD2-5ED1E958C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02488"/>
              </p:ext>
            </p:extLst>
          </p:nvPr>
        </p:nvGraphicFramePr>
        <p:xfrm>
          <a:off x="1306607" y="770371"/>
          <a:ext cx="9600558" cy="5283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279">
                  <a:extLst>
                    <a:ext uri="{9D8B030D-6E8A-4147-A177-3AD203B41FA5}">
                      <a16:colId xmlns:a16="http://schemas.microsoft.com/office/drawing/2014/main" val="2544457272"/>
                    </a:ext>
                  </a:extLst>
                </a:gridCol>
                <a:gridCol w="4800279">
                  <a:extLst>
                    <a:ext uri="{9D8B030D-6E8A-4147-A177-3AD203B41FA5}">
                      <a16:colId xmlns:a16="http://schemas.microsoft.com/office/drawing/2014/main" val="1676172660"/>
                    </a:ext>
                  </a:extLst>
                </a:gridCol>
              </a:tblGrid>
              <a:tr h="247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Percentage reporting decreased sales (Red line = moving average)</a:t>
                      </a:r>
                    </a:p>
                  </a:txBody>
                  <a:tcPr marL="77775" marR="77775" marT="38889" marB="3888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Percentage reporting increased sales</a:t>
                      </a:r>
                    </a:p>
                  </a:txBody>
                  <a:tcPr marL="77775" marR="77775" marT="38889" marB="38889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18293"/>
                  </a:ext>
                </a:extLst>
              </a:tr>
              <a:tr h="2481797"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 marL="77775" marR="77775" marT="38889" marB="388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7775" marR="77775" marT="38889" marB="388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50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Percentage reporting rising costs</a:t>
                      </a:r>
                    </a:p>
                  </a:txBody>
                  <a:tcPr marL="77775" marR="77775" marT="38889" marB="3888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Percentage reporting late payments</a:t>
                      </a:r>
                    </a:p>
                  </a:txBody>
                  <a:tcPr marL="77775" marR="77775" marT="38889" marB="38889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32788"/>
                  </a:ext>
                </a:extLst>
              </a:tr>
              <a:tr h="2241395"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 marL="77775" marR="77775" marT="38889" marB="388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7775" marR="77775" marT="38889" marB="388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9137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6F527C5-A79C-F923-2C18-ED898841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7"/>
          <a:stretch/>
        </p:blipFill>
        <p:spPr>
          <a:xfrm>
            <a:off x="1546935" y="1301164"/>
            <a:ext cx="4430878" cy="1986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DF66B-C851-68BD-90D9-6BF27EC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31"/>
          <a:stretch/>
        </p:blipFill>
        <p:spPr>
          <a:xfrm>
            <a:off x="6218141" y="1301164"/>
            <a:ext cx="4517146" cy="198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18118-9538-7CB2-1A40-636BFAED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614"/>
          <a:stretch/>
        </p:blipFill>
        <p:spPr>
          <a:xfrm>
            <a:off x="1546935" y="3890816"/>
            <a:ext cx="4430876" cy="2006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5381A-ECB2-DE95-7E06-35111CB4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0" t="6598"/>
          <a:stretch/>
        </p:blipFill>
        <p:spPr>
          <a:xfrm>
            <a:off x="6218143" y="3890816"/>
            <a:ext cx="4517144" cy="21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7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DCF9459-C610-E690-2D65-768BA6A90196}"/>
              </a:ext>
            </a:extLst>
          </p:cNvPr>
          <p:cNvSpPr txBox="1">
            <a:spLocks/>
          </p:cNvSpPr>
          <p:nvPr/>
        </p:nvSpPr>
        <p:spPr>
          <a:xfrm>
            <a:off x="400136" y="216423"/>
            <a:ext cx="11632834" cy="36662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7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600" dirty="0">
                <a:latin typeface="Gotham Bold"/>
                <a:cs typeface="Calibri" panose="020F0502020204030204" pitchFamily="34" charset="0"/>
              </a:rPr>
              <a:t>TIME SERIES OF THE MAIN IMPACTS OF ECONOMY ON BUSINESS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7E970A14-A1B8-23FB-D5FF-B53D541AF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05539"/>
              </p:ext>
            </p:extLst>
          </p:nvPr>
        </p:nvGraphicFramePr>
        <p:xfrm>
          <a:off x="1426350" y="791654"/>
          <a:ext cx="9600558" cy="5242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279">
                  <a:extLst>
                    <a:ext uri="{9D8B030D-6E8A-4147-A177-3AD203B41FA5}">
                      <a16:colId xmlns:a16="http://schemas.microsoft.com/office/drawing/2014/main" val="2544457272"/>
                    </a:ext>
                  </a:extLst>
                </a:gridCol>
                <a:gridCol w="4800279">
                  <a:extLst>
                    <a:ext uri="{9D8B030D-6E8A-4147-A177-3AD203B41FA5}">
                      <a16:colId xmlns:a16="http://schemas.microsoft.com/office/drawing/2014/main" val="1676172660"/>
                    </a:ext>
                  </a:extLst>
                </a:gridCol>
              </a:tblGrid>
              <a:tr h="24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Percentage reporting minor supply chain issues (blue), major issues (green)</a:t>
                      </a:r>
                    </a:p>
                  </a:txBody>
                  <a:tcPr marL="72004" marR="72004" marT="36002" marB="3600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Aggregate confidence index – 1 low confidence, 10 high confidence</a:t>
                      </a:r>
                    </a:p>
                  </a:txBody>
                  <a:tcPr marL="72004" marR="72004" marT="36002" marB="36002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18293"/>
                  </a:ext>
                </a:extLst>
              </a:tr>
              <a:tr h="2374991">
                <a:tc>
                  <a:txBody>
                    <a:bodyPr/>
                    <a:lstStyle/>
                    <a:p>
                      <a:endParaRPr lang="en-GB" sz="11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4" marR="72004" marT="36002" marB="360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4" marR="72004" marT="36002" marB="360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50"/>
                  </a:ext>
                </a:extLst>
              </a:tr>
              <a:tr h="2463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Percentage stating cash reserves can sustain certain periods of time</a:t>
                      </a:r>
                    </a:p>
                  </a:txBody>
                  <a:tcPr marL="72004" marR="72004" marT="36002" marB="3600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Percentage reporting cash flow problems</a:t>
                      </a:r>
                    </a:p>
                  </a:txBody>
                  <a:tcPr marL="72004" marR="72004" marT="36002" marB="36002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32788"/>
                  </a:ext>
                </a:extLst>
              </a:tr>
              <a:tr h="2374991">
                <a:tc>
                  <a:txBody>
                    <a:bodyPr/>
                    <a:lstStyle/>
                    <a:p>
                      <a:endParaRPr lang="en-GB" sz="100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4" marR="72004" marT="36002" marB="360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4" marR="72004" marT="36002" marB="360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9137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235BA5E-0E6C-7BA7-11A3-172399A0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5"/>
          <a:stretch/>
        </p:blipFill>
        <p:spPr>
          <a:xfrm>
            <a:off x="1578967" y="1192396"/>
            <a:ext cx="4506413" cy="2125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82A8F-552C-83B7-5083-697613E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58"/>
          <a:stretch/>
        </p:blipFill>
        <p:spPr>
          <a:xfrm>
            <a:off x="6347182" y="1186758"/>
            <a:ext cx="4506412" cy="2125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9FAE33-CE0A-37EB-C5B3-8E388D7333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24"/>
          <a:stretch/>
        </p:blipFill>
        <p:spPr>
          <a:xfrm>
            <a:off x="1578967" y="3766709"/>
            <a:ext cx="4506413" cy="2125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AF9C66-446B-3506-0D95-107050B44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58"/>
          <a:stretch/>
        </p:blipFill>
        <p:spPr>
          <a:xfrm>
            <a:off x="6371117" y="3779675"/>
            <a:ext cx="4481944" cy="21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92DCDF-FBC4-8FB1-A5F9-A96B98A3E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4059"/>
              </p:ext>
            </p:extLst>
          </p:nvPr>
        </p:nvGraphicFramePr>
        <p:xfrm>
          <a:off x="408209" y="751114"/>
          <a:ext cx="11375581" cy="505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785">
                  <a:extLst>
                    <a:ext uri="{9D8B030D-6E8A-4147-A177-3AD203B41FA5}">
                      <a16:colId xmlns:a16="http://schemas.microsoft.com/office/drawing/2014/main" val="4007955002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34691094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435457659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2794853245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749537331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23711657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797481007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361726404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601085295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3490772237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625059139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333752688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2593893370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381041211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352350923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155376122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973992940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164727132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881719440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357794982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54421649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316388210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2809533120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1741508210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3221650634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2075420356"/>
                    </a:ext>
                  </a:extLst>
                </a:gridCol>
                <a:gridCol w="354646">
                  <a:extLst>
                    <a:ext uri="{9D8B030D-6E8A-4147-A177-3AD203B41FA5}">
                      <a16:colId xmlns:a16="http://schemas.microsoft.com/office/drawing/2014/main" val="2494585026"/>
                    </a:ext>
                  </a:extLst>
                </a:gridCol>
              </a:tblGrid>
              <a:tr h="565014">
                <a:tc>
                  <a:txBody>
                    <a:bodyPr/>
                    <a:lstStyle/>
                    <a:p>
                      <a:pPr marL="3556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Size / Sector (as identified by the business)</a:t>
                      </a:r>
                    </a:p>
                    <a:p>
                      <a:pPr marL="3556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 = Confidential, 5 or less responses</a:t>
                      </a:r>
                    </a:p>
                    <a:p>
                      <a:pPr marL="3556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Percentages rounded to nearest figure</a:t>
                      </a:r>
                    </a:p>
                  </a:txBody>
                  <a:tcPr marL="4724" marR="4724" marT="390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GM ONS IDBR</a:t>
                      </a:r>
                    </a:p>
                  </a:txBody>
                  <a:tcPr marL="4724" marR="472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SEP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AUG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JUL</a:t>
                      </a:r>
                      <a:endParaRPr lang="en-US" sz="1600"/>
                    </a:p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1600"/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JUN</a:t>
                      </a:r>
                    </a:p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MAY 2025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APR 2025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MAR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FEB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2025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JAN 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2025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DEC</a:t>
                      </a:r>
                      <a:b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856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</a:b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2024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NOV</a:t>
                      </a:r>
                      <a:b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856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</a:b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2024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OCT</a:t>
                      </a:r>
                      <a:b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856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</a:b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</a:rPr>
                        <a:t>2024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SEP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AUG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kumimoji="0"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JUL</a:t>
                      </a:r>
                      <a:b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856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JUN</a:t>
                      </a:r>
                      <a:br>
                        <a:rPr lang="en-GB" sz="900" b="1" i="0" u="none" strike="noStrike" kern="1200" noProof="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MAY</a:t>
                      </a:r>
                      <a:br>
                        <a:rPr lang="en-GB" sz="900" b="1" i="0" u="none" strike="noStrike" kern="1200" noProof="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MAR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lang="en-US" sz="900" i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FEB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JAN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DEC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2023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NOV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2023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OCT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2023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SEP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2023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AUG</a:t>
                      </a:r>
                      <a:br>
                        <a:rPr lang="en-GB" sz="900" b="1" i="0" u="none" strike="noStrike" kern="1200">
                          <a:solidFill>
                            <a:srgbClr val="0028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2023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64944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algn="l" rtl="0" fontAlgn="ctr"/>
                      <a:r>
                        <a:rPr lang="en-GB" sz="900" b="1" i="0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Size-band (employees)</a:t>
                      </a:r>
                    </a:p>
                  </a:txBody>
                  <a:tcPr marL="4049" marR="4049" marT="33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3" marR="8743" marT="7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en-US" sz="1600"/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02249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‘0’ employment to 9 (MICRO)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49" marR="4049" marT="33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89%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54%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53%</a:t>
                      </a:r>
                      <a:endParaRPr lang="en-US" sz="1600"/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55%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58%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55%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58%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59%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62%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60%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58%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59%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57%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46%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49</a:t>
                      </a: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53%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51%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59%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58%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16047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 to 49 (SMALL)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49" marR="4049" marT="33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22%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25%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  <a:endParaRPr lang="en-US" sz="1600"/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25%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23%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23%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26%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27%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22%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01376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 to 249 (MEDIUM)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49" marR="4049" marT="33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  <a:endParaRPr lang="en-US" sz="1600"/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11%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97075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250+ (LARGE)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49" marR="4049" marT="33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&lt;1%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1600"/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0403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UNKNOWN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49" marR="4049" marT="33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</a:pPr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en-US" sz="1600"/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65090"/>
                  </a:ext>
                </a:extLst>
              </a:tr>
              <a:tr h="1694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49" marR="4049" marT="3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noFill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endParaRPr lang="en-US" sz="9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2867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AGRICULTURE, FORESTRY, FISHING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75178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BUSINESS FINANCIAL, PROF. SERVICES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27%</a:t>
                      </a:r>
                      <a:endParaRPr 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11%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14%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14%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14%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11%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22%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264816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CONSTRUCTION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  <a:endParaRPr 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49091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DIGITAL, CREATIVE, TECHNOLOGY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21%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23%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23%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25%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21%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21%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22%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22%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23%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23%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24%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23%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6403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EDUCATION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2%</a:t>
                      </a:r>
                      <a:endParaRPr 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16750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ENGINEERING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2%</a:t>
                      </a:r>
                      <a:endParaRPr 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08723"/>
                  </a:ext>
                </a:extLst>
              </a:tr>
              <a:tr h="327049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UTILITIES, ENERGY, WATER, WASTE, GREEN TECH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4193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HEALTH &amp; SOCIAL CARE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24278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HOSPITALITY, TOURISM, &amp; SPORT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 strike="noStrik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 strike="noStrik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 strike="noStrik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 strike="noStrik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20575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LOGISTICS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231191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MANUFACTURING (excluding Engineering)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17%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13%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21%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20%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19%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17%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22%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96606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LIFE SCIENCES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N/A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4%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80158"/>
                  </a:ext>
                </a:extLst>
              </a:tr>
              <a:tr h="201790">
                <a:tc>
                  <a:txBody>
                    <a:bodyPr/>
                    <a:lstStyle/>
                    <a:p>
                      <a:pPr marL="35560" lvl="0" algn="l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RETAIL &amp; WHOLESALE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11%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9%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37860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i="0" u="none" strike="noStrike">
                          <a:solidFill>
                            <a:srgbClr val="002A56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OTHER SERVICES  (excluding SIC unknown)</a:t>
                      </a:r>
                      <a:endParaRPr lang="en-US" sz="900">
                        <a:solidFill>
                          <a:srgbClr val="002A5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GB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4%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  <a:endParaRPr lang="en-US" sz="1600"/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11%</a:t>
                      </a:r>
                    </a:p>
                  </a:txBody>
                  <a:tcPr marL="8742" marR="8742" marT="8742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6%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  <a:tabLst/>
                        <a:defRPr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7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42" marR="8742" marT="8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172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326196-C56E-D0A9-FD9F-ACD9F7931A05}"/>
              </a:ext>
            </a:extLst>
          </p:cNvPr>
          <p:cNvSpPr txBox="1"/>
          <p:nvPr/>
        </p:nvSpPr>
        <p:spPr>
          <a:xfrm>
            <a:off x="4289496" y="159869"/>
            <a:ext cx="7330068" cy="49244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2600" b="1" i="0" kern="1200" dirty="0">
                <a:solidFill>
                  <a:srgbClr val="002756"/>
                </a:solidFill>
                <a:latin typeface="Gotham Bold"/>
                <a:cs typeface="Calibri"/>
              </a:rPr>
              <a:t>ANNEX: RESPONSE RATES</a:t>
            </a:r>
          </a:p>
        </p:txBody>
      </p:sp>
    </p:spTree>
    <p:extLst>
      <p:ext uri="{BB962C8B-B14F-4D97-AF65-F5344CB8AC3E}">
        <p14:creationId xmlns:p14="http://schemas.microsoft.com/office/powerpoint/2010/main" val="1390534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73EF9-2ECA-B8C7-0949-6D51EE0CF343}"/>
              </a:ext>
            </a:extLst>
          </p:cNvPr>
          <p:cNvSpPr txBox="1"/>
          <p:nvPr/>
        </p:nvSpPr>
        <p:spPr>
          <a:xfrm>
            <a:off x="5524499" y="2782669"/>
            <a:ext cx="261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Gotham Bold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0555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0E394-A183-A06E-B99F-C86447AC4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982CC3A-F613-33AA-2C5F-A9212CF440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A3454-5616-1744-B3A9-155B062F36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-BOOK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-BOOK" panose="02000504050000020004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F055D-9A52-8384-3EB3-A59A3E846B50}"/>
              </a:ext>
            </a:extLst>
          </p:cNvPr>
          <p:cNvSpPr txBox="1"/>
          <p:nvPr/>
        </p:nvSpPr>
        <p:spPr>
          <a:xfrm>
            <a:off x="1745951" y="834874"/>
            <a:ext cx="9053229" cy="5200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383A36"/>
                </a:solidFill>
                <a:effectLst/>
                <a:uLnTx/>
                <a:uFillTx/>
                <a:latin typeface="Gotham Bold"/>
                <a:ea typeface="+mn-ea"/>
                <a:cs typeface="Gotham Book" pitchFamily="50" charset="0"/>
              </a:rPr>
              <a:t>Panel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Panel Host: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Colin Brew – Head of Strategic Partnerships - The Growth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Panellist: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Susana Cordoba – Head of International Services – The Growth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Chris Fletcher - GM LSIP Director and Policy Director - GM Chamber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Mark Hughes - Group Chief Executive – The Growth Company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383A36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42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9B94E-E795-AC84-FC79-D65286737D40}"/>
              </a:ext>
            </a:extLst>
          </p:cNvPr>
          <p:cNvSpPr txBox="1"/>
          <p:nvPr/>
        </p:nvSpPr>
        <p:spPr>
          <a:xfrm>
            <a:off x="444163" y="1859340"/>
            <a:ext cx="1130367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Lato"/>
                <a:cs typeface="Lato"/>
              </a:rPr>
              <a:t>The Greater Manchester Economic Update Event</a:t>
            </a:r>
          </a:p>
        </p:txBody>
      </p:sp>
    </p:spTree>
    <p:extLst>
      <p:ext uri="{BB962C8B-B14F-4D97-AF65-F5344CB8AC3E}">
        <p14:creationId xmlns:p14="http://schemas.microsoft.com/office/powerpoint/2010/main" val="359260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9">
            <a:extLst>
              <a:ext uri="{FF2B5EF4-FFF2-40B4-BE49-F238E27FC236}">
                <a16:creationId xmlns:a16="http://schemas.microsoft.com/office/drawing/2014/main" id="{C2CC5E40-FB87-8C2F-D164-B230F72390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67557"/>
            <a:ext cx="12192000" cy="1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60F331A-B04A-6C41-A11D-B19456CA8B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A3454-5616-1744-B3A9-155B062F36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-BOOK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-BOOK" panose="02000504050000020004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E3419-3D8F-4A43-A756-42270676F10A}"/>
              </a:ext>
            </a:extLst>
          </p:cNvPr>
          <p:cNvSpPr txBox="1"/>
          <p:nvPr/>
        </p:nvSpPr>
        <p:spPr>
          <a:xfrm>
            <a:off x="326803" y="2508504"/>
            <a:ext cx="2321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Domestic demand declined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27BBA0-E966-834F-8572-28E836B647D8}"/>
              </a:ext>
            </a:extLst>
          </p:cNvPr>
          <p:cNvSpPr txBox="1"/>
          <p:nvPr/>
        </p:nvSpPr>
        <p:spPr>
          <a:xfrm>
            <a:off x="396957" y="515882"/>
            <a:ext cx="11646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Q3 results show a weakening in many indicators but there are sectoral variations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FACD4-8F78-9F46-A2A1-0272D983EECF}"/>
              </a:ext>
            </a:extLst>
          </p:cNvPr>
          <p:cNvSpPr txBox="1"/>
          <p:nvPr/>
        </p:nvSpPr>
        <p:spPr>
          <a:xfrm>
            <a:off x="3374502" y="2512799"/>
            <a:ext cx="2134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Export sales remain weak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C9C5B4-656F-3040-AF80-6A52B7B63D6F}"/>
              </a:ext>
            </a:extLst>
          </p:cNvPr>
          <p:cNvSpPr txBox="1"/>
          <p:nvPr/>
        </p:nvSpPr>
        <p:spPr>
          <a:xfrm>
            <a:off x="6322840" y="2563034"/>
            <a:ext cx="2134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Cash positions have declined further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DEA5F-9F74-434A-9402-A4CF7BD125BC}"/>
              </a:ext>
            </a:extLst>
          </p:cNvPr>
          <p:cNvSpPr txBox="1"/>
          <p:nvPr/>
        </p:nvSpPr>
        <p:spPr>
          <a:xfrm>
            <a:off x="152530" y="5032683"/>
            <a:ext cx="27078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Recruitment activity is similar to previous quarter but has weakened since 2024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A0168-EEEA-AB40-8DAE-122588449235}"/>
              </a:ext>
            </a:extLst>
          </p:cNvPr>
          <p:cNvSpPr txBox="1"/>
          <p:nvPr/>
        </p:nvSpPr>
        <p:spPr>
          <a:xfrm>
            <a:off x="3404485" y="5008970"/>
            <a:ext cx="2392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Recruitment difficulties persist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8385A00-BCC4-C04C-B3CF-AB6DB76DC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115" y="1616643"/>
            <a:ext cx="773380" cy="77338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CA93914-7322-BC41-9DCF-D50DF58B6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043" y="1611822"/>
            <a:ext cx="773379" cy="85441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FD6452C-01C1-4340-9E09-4752CB974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7096" y="1599809"/>
            <a:ext cx="854419" cy="78633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FB256AA-628E-A34C-BFC8-157EEFC71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561" y="4045358"/>
            <a:ext cx="917564" cy="91756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6394A112-3618-694B-903A-6DB5731F9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6380" y="1639133"/>
            <a:ext cx="773378" cy="773378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E471F03C-5F98-344E-AE89-DB69312C8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5786" y="4195428"/>
            <a:ext cx="717629" cy="71762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BCF68800-CD8F-324B-BFA3-D95D0EC29F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2068061" y="1676908"/>
            <a:ext cx="415497" cy="41549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8DEE0FB-5548-6648-9AF7-FFC4FE86AA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4805421" y="1775005"/>
            <a:ext cx="450321" cy="45032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CC22AE78-ECAB-0442-B982-4A83087963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1901455" y="4331839"/>
            <a:ext cx="468067" cy="46806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B7AFC50-3BAC-4F17-9089-84E1936B23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53671" y="4215201"/>
            <a:ext cx="720932" cy="77337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B518B24-3F3C-4F04-A48A-81429DB364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4822834" y="4419061"/>
            <a:ext cx="415497" cy="41549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C5D3D65-C69E-4E58-A389-F90D9333E8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7758764" y="4430715"/>
            <a:ext cx="415497" cy="38732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C9E25E1-8809-40CD-B7A2-A3CDECA4A241}"/>
              </a:ext>
            </a:extLst>
          </p:cNvPr>
          <p:cNvSpPr txBox="1"/>
          <p:nvPr/>
        </p:nvSpPr>
        <p:spPr>
          <a:xfrm>
            <a:off x="6220183" y="5011743"/>
            <a:ext cx="2669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-BOOK" pitchFamily="50" charset="0"/>
              </a:rPr>
              <a:t>Business investment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-BOOK" pitchFamily="50" charset="0"/>
              </a:rPr>
              <a:t>remains low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D10F7391-54F2-41A6-8D26-EE99ABE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7551016" y="1898086"/>
            <a:ext cx="415497" cy="415497"/>
          </a:xfrm>
          <a:prstGeom prst="rect">
            <a:avLst/>
          </a:prstGeom>
        </p:spPr>
      </p:pic>
      <p:pic>
        <p:nvPicPr>
          <p:cNvPr id="3" name="Graphic 2" descr="Upward trend with solid fill">
            <a:extLst>
              <a:ext uri="{FF2B5EF4-FFF2-40B4-BE49-F238E27FC236}">
                <a16:creationId xmlns:a16="http://schemas.microsoft.com/office/drawing/2014/main" id="{9BC0112A-1DA1-AB6A-E129-77409FA462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04982" y="4207852"/>
            <a:ext cx="844226" cy="8442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8FE8179-5D2A-5E26-E9B8-16BC61C18097}"/>
              </a:ext>
            </a:extLst>
          </p:cNvPr>
          <p:cNvSpPr txBox="1"/>
          <p:nvPr/>
        </p:nvSpPr>
        <p:spPr>
          <a:xfrm>
            <a:off x="9192186" y="5008969"/>
            <a:ext cx="2669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-BOOK" pitchFamily="50" charset="0"/>
              </a:rPr>
              <a:t>High inflation remains the primary businesses concern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GOTHAM-BOOK" pitchFamily="50" charset="0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BD638B3-63B4-2EE8-4EF6-865A9FE7C6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10867245" y="4412585"/>
            <a:ext cx="415497" cy="387321"/>
          </a:xfrm>
          <a:prstGeom prst="rect">
            <a:avLst/>
          </a:prstGeom>
        </p:spPr>
      </p:pic>
      <p:pic>
        <p:nvPicPr>
          <p:cNvPr id="11" name="Graphic 10" descr="Robot Hand outline">
            <a:extLst>
              <a:ext uri="{FF2B5EF4-FFF2-40B4-BE49-F238E27FC236}">
                <a16:creationId xmlns:a16="http://schemas.microsoft.com/office/drawing/2014/main" id="{C81AB955-E63C-980C-1519-737AC53861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48485" y="1648634"/>
            <a:ext cx="914400" cy="914400"/>
          </a:xfrm>
          <a:prstGeom prst="rect">
            <a:avLst/>
          </a:prstGeom>
        </p:spPr>
      </p:pic>
      <p:pic>
        <p:nvPicPr>
          <p:cNvPr id="14" name="Graphic 13" descr="Welder female outline">
            <a:extLst>
              <a:ext uri="{FF2B5EF4-FFF2-40B4-BE49-F238E27FC236}">
                <a16:creationId xmlns:a16="http://schemas.microsoft.com/office/drawing/2014/main" id="{8D86E54A-36CF-13FB-B127-B06645B835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486794" y="2184584"/>
            <a:ext cx="393335" cy="361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4C3E12-DFF4-5C70-0A00-F76530053115}"/>
              </a:ext>
            </a:extLst>
          </p:cNvPr>
          <p:cNvSpPr txBox="1"/>
          <p:nvPr/>
        </p:nvSpPr>
        <p:spPr>
          <a:xfrm>
            <a:off x="9666537" y="2603524"/>
            <a:ext cx="20338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Capacity utilisation remains stable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13063DE-43F9-C666-8A5D-7654048A41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10873345" y="2003435"/>
            <a:ext cx="41400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4324B-5795-EB70-BB27-A7D22BB0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E8A3E1-99E8-69D8-91A9-4DF3B5918224}"/>
              </a:ext>
            </a:extLst>
          </p:cNvPr>
          <p:cNvSpPr txBox="1"/>
          <p:nvPr/>
        </p:nvSpPr>
        <p:spPr>
          <a:xfrm>
            <a:off x="1134964" y="280820"/>
            <a:ext cx="4549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Where are we now?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10D96E4-5BA8-A402-A328-13B9584EC0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A3454-5616-1744-B3A9-155B062F36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BOOK" panose="0200050405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-BOOK" panose="02000504050000020004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79AB1-80E5-0D1F-424D-99C2E349DC08}"/>
              </a:ext>
            </a:extLst>
          </p:cNvPr>
          <p:cNvSpPr txBox="1"/>
          <p:nvPr/>
        </p:nvSpPr>
        <p:spPr>
          <a:xfrm>
            <a:off x="1206046" y="5931552"/>
            <a:ext cx="5212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Source: GMCC QES, ONS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2" charset="0"/>
              </a:rPr>
              <a:t>GDP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 Quarter on Quarter growth: CVM SA %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itchFamily="2" charset="0"/>
              <a:ea typeface="+mn-ea"/>
              <a:cs typeface="Gotham Boo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3F641-6AC0-BC3B-D79B-E38BEC523B7D}"/>
              </a:ext>
            </a:extLst>
          </p:cNvPr>
          <p:cNvSpPr txBox="1"/>
          <p:nvPr/>
        </p:nvSpPr>
        <p:spPr>
          <a:xfrm>
            <a:off x="9034127" y="804444"/>
            <a:ext cx="3157873" cy="516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GM Index in Q3 2025: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4D6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13.3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GDP growth of 0.3% in Q2 2025 (0.7% in Q1)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Weakening seen in July and August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Inflation remains above target: CPI of 3.8% in August and September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Pessimistic outlook in the lead up to the budget.  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PMI indices for September: </a:t>
            </a:r>
          </a:p>
          <a:p>
            <a:pPr marL="638175" marR="0" lvl="1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Services: 50.8</a:t>
            </a:r>
          </a:p>
          <a:p>
            <a:pPr marL="638175" marR="0" lvl="1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Manufacturing: 46.2</a:t>
            </a:r>
          </a:p>
          <a:p>
            <a:pPr marL="638175" marR="0" lvl="1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 Construction: 46.2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0DC0C-8A59-FF7C-5221-1A0FC503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91" y="680227"/>
            <a:ext cx="784013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2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B9C7FC-118F-AC4C-9EF5-28DA67E92227}"/>
              </a:ext>
            </a:extLst>
          </p:cNvPr>
          <p:cNvSpPr txBox="1"/>
          <p:nvPr/>
        </p:nvSpPr>
        <p:spPr>
          <a:xfrm>
            <a:off x="1154089" y="220655"/>
            <a:ext cx="5400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Domestic Demand: sectoral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9B1AF-11A8-FC95-E12A-FB80AA3CC00D}"/>
              </a:ext>
            </a:extLst>
          </p:cNvPr>
          <p:cNvSpPr txBox="1"/>
          <p:nvPr/>
        </p:nvSpPr>
        <p:spPr>
          <a:xfrm>
            <a:off x="2745518" y="6086856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710B5-450D-C807-EAF0-4FE2325959C9}"/>
              </a:ext>
            </a:extLst>
          </p:cNvPr>
          <p:cNvSpPr txBox="1"/>
          <p:nvPr/>
        </p:nvSpPr>
        <p:spPr>
          <a:xfrm>
            <a:off x="7782231" y="6086856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Source: GMCC QES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5A9D3-B752-94E7-84FE-CF7410E7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07" y="688243"/>
            <a:ext cx="4960467" cy="5401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5B2429-C30E-7293-8227-3DB03523E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789" y="685194"/>
            <a:ext cx="4954998" cy="54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B9C7FC-118F-AC4C-9EF5-28DA67E92227}"/>
              </a:ext>
            </a:extLst>
          </p:cNvPr>
          <p:cNvSpPr txBox="1"/>
          <p:nvPr/>
        </p:nvSpPr>
        <p:spPr>
          <a:xfrm>
            <a:off x="1158784" y="166596"/>
            <a:ext cx="556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Export demand: sectoral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9B1AF-11A8-FC95-E12A-FB80AA3CC00D}"/>
              </a:ext>
            </a:extLst>
          </p:cNvPr>
          <p:cNvSpPr txBox="1"/>
          <p:nvPr/>
        </p:nvSpPr>
        <p:spPr>
          <a:xfrm>
            <a:off x="3300101" y="6074320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63621-F5E6-0110-94FD-5D988E7E1015}"/>
              </a:ext>
            </a:extLst>
          </p:cNvPr>
          <p:cNvSpPr txBox="1"/>
          <p:nvPr/>
        </p:nvSpPr>
        <p:spPr>
          <a:xfrm>
            <a:off x="8365805" y="6074320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3EC33-C63A-EB2A-1B49-3E7CE3C5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84" y="575998"/>
            <a:ext cx="5065704" cy="5529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47246C-038F-6388-C4EC-C89B400E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88" y="575998"/>
            <a:ext cx="5060119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2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87097-080F-1F25-9EB5-2C33C413C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4BAC1C-5334-6552-01CC-00ED525A0584}"/>
              </a:ext>
            </a:extLst>
          </p:cNvPr>
          <p:cNvSpPr txBox="1"/>
          <p:nvPr/>
        </p:nvSpPr>
        <p:spPr>
          <a:xfrm>
            <a:off x="1158784" y="166596"/>
            <a:ext cx="556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Demand: regional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E1D7C-095F-4686-21E8-8D10BD9405B2}"/>
              </a:ext>
            </a:extLst>
          </p:cNvPr>
          <p:cNvSpPr txBox="1"/>
          <p:nvPr/>
        </p:nvSpPr>
        <p:spPr>
          <a:xfrm>
            <a:off x="3091771" y="6045212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53124-7B0B-8F19-F278-B67F673E4D1A}"/>
              </a:ext>
            </a:extLst>
          </p:cNvPr>
          <p:cNvSpPr txBox="1"/>
          <p:nvPr/>
        </p:nvSpPr>
        <p:spPr>
          <a:xfrm>
            <a:off x="8108471" y="6045074"/>
            <a:ext cx="1448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GMCC QES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6034-8CA3-F38E-1689-D7EDA6FF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51" y="582094"/>
            <a:ext cx="5016651" cy="5462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82E09-68A5-154A-8C77-5A3447A2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51" y="582093"/>
            <a:ext cx="5005097" cy="54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5512E-E3E0-1E79-8026-47E250D5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1EBEDF-B56F-8000-8E57-3B62748A9811}"/>
              </a:ext>
            </a:extLst>
          </p:cNvPr>
          <p:cNvSpPr txBox="1"/>
          <p:nvPr/>
        </p:nvSpPr>
        <p:spPr>
          <a:xfrm>
            <a:off x="780654" y="207190"/>
            <a:ext cx="72882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UK Sector Performance (indices)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1270A-A702-1043-7918-531B2536205E}"/>
              </a:ext>
            </a:extLst>
          </p:cNvPr>
          <p:cNvSpPr txBox="1"/>
          <p:nvPr/>
        </p:nvSpPr>
        <p:spPr>
          <a:xfrm>
            <a:off x="2917577" y="5865934"/>
            <a:ext cx="15285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D956B-AB44-8EA1-827C-0CC6F624E146}"/>
              </a:ext>
            </a:extLst>
          </p:cNvPr>
          <p:cNvSpPr txBox="1"/>
          <p:nvPr/>
        </p:nvSpPr>
        <p:spPr>
          <a:xfrm>
            <a:off x="8191599" y="5865935"/>
            <a:ext cx="15285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E6AC4-830F-4992-3378-C86931BE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706" y="591912"/>
            <a:ext cx="5274022" cy="5274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C6011E-C138-3134-0449-01946A77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31" y="591912"/>
            <a:ext cx="5274022" cy="52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B515F-62B3-5795-AE63-C95209B0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ADAC568-E00E-81F9-35D7-6DC50A0B80CF}"/>
              </a:ext>
            </a:extLst>
          </p:cNvPr>
          <p:cNvSpPr txBox="1"/>
          <p:nvPr/>
        </p:nvSpPr>
        <p:spPr>
          <a:xfrm>
            <a:off x="1166584" y="267234"/>
            <a:ext cx="556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Gotham Bold" pitchFamily="2" charset="0"/>
              </a:rPr>
              <a:t>UK International Trade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Gotham 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6CE31-32C6-F621-321A-C4A279DE5671}"/>
              </a:ext>
            </a:extLst>
          </p:cNvPr>
          <p:cNvSpPr txBox="1"/>
          <p:nvPr/>
        </p:nvSpPr>
        <p:spPr>
          <a:xfrm>
            <a:off x="3025676" y="5878078"/>
            <a:ext cx="15285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51FB5-BF79-B9DF-3701-91AD8A5001EC}"/>
              </a:ext>
            </a:extLst>
          </p:cNvPr>
          <p:cNvSpPr txBox="1"/>
          <p:nvPr/>
        </p:nvSpPr>
        <p:spPr>
          <a:xfrm>
            <a:off x="8792506" y="5904729"/>
            <a:ext cx="15285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Gotham Book" pitchFamily="50" charset="0"/>
              </a:rPr>
              <a:t>Source: 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DE725-69C8-6130-6A7D-BFD14640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55" y="682732"/>
            <a:ext cx="5135145" cy="5195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519CEA-2497-E9CD-2831-1CBD37C5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37" y="682732"/>
            <a:ext cx="5200339" cy="2499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B758FA-8848-8133-D2EB-CDFB2647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337" y="3388378"/>
            <a:ext cx="520033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GMCC">
      <a:dk1>
        <a:srgbClr val="000000"/>
      </a:dk1>
      <a:lt1>
        <a:srgbClr val="FFFFFF"/>
      </a:lt1>
      <a:dk2>
        <a:srgbClr val="373A36"/>
      </a:dk2>
      <a:lt2>
        <a:srgbClr val="C2D500"/>
      </a:lt2>
      <a:accent1>
        <a:srgbClr val="D70B44"/>
      </a:accent1>
      <a:accent2>
        <a:srgbClr val="7B2281"/>
      </a:accent2>
      <a:accent3>
        <a:srgbClr val="BF0B74"/>
      </a:accent3>
      <a:accent4>
        <a:srgbClr val="FCBF01"/>
      </a:accent4>
      <a:accent5>
        <a:srgbClr val="2C85B9"/>
      </a:accent5>
      <a:accent6>
        <a:srgbClr val="EF7913"/>
      </a:accent6>
      <a:hlink>
        <a:srgbClr val="C2D500"/>
      </a:hlink>
      <a:folHlink>
        <a:srgbClr val="7B22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GMCC">
      <a:dk1>
        <a:srgbClr val="000000"/>
      </a:dk1>
      <a:lt1>
        <a:srgbClr val="FFFFFF"/>
      </a:lt1>
      <a:dk2>
        <a:srgbClr val="373A36"/>
      </a:dk2>
      <a:lt2>
        <a:srgbClr val="C2D500"/>
      </a:lt2>
      <a:accent1>
        <a:srgbClr val="D70B44"/>
      </a:accent1>
      <a:accent2>
        <a:srgbClr val="7B2281"/>
      </a:accent2>
      <a:accent3>
        <a:srgbClr val="BF0B74"/>
      </a:accent3>
      <a:accent4>
        <a:srgbClr val="FCBF01"/>
      </a:accent4>
      <a:accent5>
        <a:srgbClr val="2C85B9"/>
      </a:accent5>
      <a:accent6>
        <a:srgbClr val="EF7913"/>
      </a:accent6>
      <a:hlink>
        <a:srgbClr val="C2D500"/>
      </a:hlink>
      <a:folHlink>
        <a:srgbClr val="7B22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53A2C7ED46641A309E50A6112261B" ma:contentTypeVersion="19" ma:contentTypeDescription="Create a new document." ma:contentTypeScope="" ma:versionID="6e125f96a89a40bfb5ee40b4be0d67b1">
  <xsd:schema xmlns:xsd="http://www.w3.org/2001/XMLSchema" xmlns:xs="http://www.w3.org/2001/XMLSchema" xmlns:p="http://schemas.microsoft.com/office/2006/metadata/properties" xmlns:ns3="4b9436d0-2a22-444d-a388-9eb928879b65" xmlns:ns4="a5a43b93-80b8-41bc-80eb-cfa09d110b96" targetNamespace="http://schemas.microsoft.com/office/2006/metadata/properties" ma:root="true" ma:fieldsID="85f9eb4efee224154227d5638b453776" ns3:_="" ns4:_="">
    <xsd:import namespace="4b9436d0-2a22-444d-a388-9eb928879b65"/>
    <xsd:import namespace="a5a43b93-80b8-41bc-80eb-cfa09d110b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436d0-2a22-444d-a388-9eb928879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43b93-80b8-41bc-80eb-cfa09d110b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9436d0-2a22-444d-a388-9eb928879b65" xsi:nil="true"/>
  </documentManagement>
</p:properties>
</file>

<file path=customXml/itemProps1.xml><?xml version="1.0" encoding="utf-8"?>
<ds:datastoreItem xmlns:ds="http://schemas.openxmlformats.org/officeDocument/2006/customXml" ds:itemID="{5527B440-1F0C-4C42-BF59-53E1F2064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DA9EB-32B8-4FE7-BB13-D90B9C846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436d0-2a22-444d-a388-9eb928879b65"/>
    <ds:schemaRef ds:uri="a5a43b93-80b8-41bc-80eb-cfa09d110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3CBE68-F5C4-4A9D-BC5C-E855C9B3B029}">
  <ds:schemaRefs>
    <ds:schemaRef ds:uri="a5a43b93-80b8-41bc-80eb-cfa09d110b96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b9436d0-2a22-444d-a388-9eb928879b6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3648</Words>
  <Application>Microsoft Office PowerPoint</Application>
  <PresentationFormat>Widescreen</PresentationFormat>
  <Paragraphs>767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Courier New</vt:lpstr>
      <vt:lpstr>Gotham Bold</vt:lpstr>
      <vt:lpstr>Gotham Book</vt:lpstr>
      <vt:lpstr>GOTHAM-BOOK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Lloyd, Ryan (Growth Company)</dc:creator>
  <cp:lastModifiedBy>Lea-Anne Gardner</cp:lastModifiedBy>
  <cp:revision>29</cp:revision>
  <dcterms:created xsi:type="dcterms:W3CDTF">2024-12-03T10:00:23Z</dcterms:created>
  <dcterms:modified xsi:type="dcterms:W3CDTF">2025-10-24T10:01:21Z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0x010100BDD53A2C7ED46641A309E50A6112261B</vt:lpwstr>
  </property>
  <property fmtid="{D5CDD505-2E9C-101B-9397-08002B2CF9AE}" pid="3" name="MediaServiceImageTags">
    <vt:lpwstr/>
  </property>
</Properties>
</file>